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70" r:id="rId6"/>
    <p:sldId id="276" r:id="rId7"/>
    <p:sldId id="277" r:id="rId8"/>
    <p:sldId id="278" r:id="rId9"/>
    <p:sldId id="260" r:id="rId10"/>
    <p:sldId id="261" r:id="rId11"/>
    <p:sldId id="262" r:id="rId12"/>
    <p:sldId id="267" r:id="rId13"/>
    <p:sldId id="263" r:id="rId14"/>
    <p:sldId id="264" r:id="rId15"/>
    <p:sldId id="265" r:id="rId16"/>
    <p:sldId id="302" r:id="rId17"/>
    <p:sldId id="303" r:id="rId18"/>
    <p:sldId id="266" r:id="rId19"/>
    <p:sldId id="304" r:id="rId20"/>
    <p:sldId id="305" r:id="rId21"/>
    <p:sldId id="306" r:id="rId22"/>
    <p:sldId id="307" r:id="rId23"/>
    <p:sldId id="308" r:id="rId24"/>
    <p:sldId id="309" r:id="rId25"/>
    <p:sldId id="310" r:id="rId26"/>
    <p:sldId id="311" r:id="rId27"/>
    <p:sldId id="313" r:id="rId28"/>
    <p:sldId id="312" r:id="rId29"/>
    <p:sldId id="314" r:id="rId30"/>
    <p:sldId id="271" r:id="rId31"/>
    <p:sldId id="272" r:id="rId32"/>
    <p:sldId id="279" r:id="rId33"/>
    <p:sldId id="280" r:id="rId34"/>
    <p:sldId id="281" r:id="rId35"/>
    <p:sldId id="269" r:id="rId36"/>
    <p:sldId id="268" r:id="rId37"/>
    <p:sldId id="273" r:id="rId38"/>
    <p:sldId id="274" r:id="rId39"/>
    <p:sldId id="275" r:id="rId40"/>
    <p:sldId id="297" r:id="rId41"/>
    <p:sldId id="298" r:id="rId42"/>
    <p:sldId id="288" r:id="rId43"/>
    <p:sldId id="289" r:id="rId44"/>
    <p:sldId id="290" r:id="rId45"/>
    <p:sldId id="294" r:id="rId46"/>
    <p:sldId id="320" r:id="rId47"/>
    <p:sldId id="321" r:id="rId48"/>
    <p:sldId id="322" r:id="rId49"/>
    <p:sldId id="323" r:id="rId50"/>
    <p:sldId id="324" r:id="rId51"/>
    <p:sldId id="295" r:id="rId52"/>
    <p:sldId id="315" r:id="rId53"/>
    <p:sldId id="296" r:id="rId54"/>
    <p:sldId id="316" r:id="rId55"/>
    <p:sldId id="317" r:id="rId56"/>
    <p:sldId id="318" r:id="rId57"/>
    <p:sldId id="319" r:id="rId58"/>
    <p:sldId id="282" r:id="rId59"/>
    <p:sldId id="283" r:id="rId60"/>
    <p:sldId id="284" r:id="rId61"/>
    <p:sldId id="285" r:id="rId62"/>
    <p:sldId id="286" r:id="rId63"/>
    <p:sldId id="287" r:id="rId64"/>
    <p:sldId id="291" r:id="rId65"/>
    <p:sldId id="292" r:id="rId66"/>
    <p:sldId id="293" r:id="rId67"/>
    <p:sldId id="299" r:id="rId68"/>
    <p:sldId id="300" r:id="rId69"/>
    <p:sldId id="301" r:id="rId7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co Colussi" initials="MC" lastIdx="3" clrIdx="0">
    <p:extLst>
      <p:ext uri="{19B8F6BF-5375-455C-9EA6-DF929625EA0E}">
        <p15:presenceInfo xmlns:p15="http://schemas.microsoft.com/office/powerpoint/2012/main" userId="53f5d07e897c5ba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4-21T00:21:35.925" idx="1">
    <p:pos x="5839" y="1224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4-29T22:24:14.834" idx="2">
    <p:pos x="10" y="10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9CC91-A969-4F58-9CE2-99243F12D90A}" type="datetimeFigureOut">
              <a:rPr lang="it-IT" smtClean="0"/>
              <a:t>21/05/2025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FBC7A-86A8-49CC-8BBF-8CE4EAAD1C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1854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9CC91-A969-4F58-9CE2-99243F12D90A}" type="datetimeFigureOut">
              <a:rPr lang="it-IT" smtClean="0"/>
              <a:t>21/05/2025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FBC7A-86A8-49CC-8BBF-8CE4EAAD1C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12168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9CC91-A969-4F58-9CE2-99243F12D90A}" type="datetimeFigureOut">
              <a:rPr lang="it-IT" smtClean="0"/>
              <a:t>21/05/2025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FBC7A-86A8-49CC-8BBF-8CE4EAAD1C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8039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9CC91-A969-4F58-9CE2-99243F12D90A}" type="datetimeFigureOut">
              <a:rPr lang="it-IT" smtClean="0"/>
              <a:t>21/05/2025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FBC7A-86A8-49CC-8BBF-8CE4EAAD1C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0630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9CC91-A969-4F58-9CE2-99243F12D90A}" type="datetimeFigureOut">
              <a:rPr lang="it-IT" smtClean="0"/>
              <a:t>21/05/2025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FBC7A-86A8-49CC-8BBF-8CE4EAAD1C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0953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9CC91-A969-4F58-9CE2-99243F12D90A}" type="datetimeFigureOut">
              <a:rPr lang="it-IT" smtClean="0"/>
              <a:t>21/05/2025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FBC7A-86A8-49CC-8BBF-8CE4EAAD1C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3233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9CC91-A969-4F58-9CE2-99243F12D90A}" type="datetimeFigureOut">
              <a:rPr lang="it-IT" smtClean="0"/>
              <a:t>21/05/2025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FBC7A-86A8-49CC-8BBF-8CE4EAAD1C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52242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9CC91-A969-4F58-9CE2-99243F12D90A}" type="datetimeFigureOut">
              <a:rPr lang="it-IT" smtClean="0"/>
              <a:t>21/05/2025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FBC7A-86A8-49CC-8BBF-8CE4EAAD1C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5832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9CC91-A969-4F58-9CE2-99243F12D90A}" type="datetimeFigureOut">
              <a:rPr lang="it-IT" smtClean="0"/>
              <a:t>21/05/2025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FBC7A-86A8-49CC-8BBF-8CE4EAAD1C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8652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9CC91-A969-4F58-9CE2-99243F12D90A}" type="datetimeFigureOut">
              <a:rPr lang="it-IT" smtClean="0"/>
              <a:t>21/05/2025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FBC7A-86A8-49CC-8BBF-8CE4EAAD1C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9380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9CC91-A969-4F58-9CE2-99243F12D90A}" type="datetimeFigureOut">
              <a:rPr lang="it-IT" smtClean="0"/>
              <a:t>21/05/2025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FBC7A-86A8-49CC-8BBF-8CE4EAAD1C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45614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9CC91-A969-4F58-9CE2-99243F12D90A}" type="datetimeFigureOut">
              <a:rPr lang="it-IT" smtClean="0"/>
              <a:t>21/05/2025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FBC7A-86A8-49CC-8BBF-8CE4EAAD1C0A}" type="slidenum">
              <a:rPr lang="it-IT" smtClean="0"/>
              <a:t>‹N›</a:t>
            </a:fld>
            <a:endParaRPr lang="it-IT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606062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9CC91-A969-4F58-9CE2-99243F12D90A}" type="datetimeFigureOut">
              <a:rPr lang="it-IT" smtClean="0"/>
              <a:t>21/05/2025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FBC7A-86A8-49CC-8BBF-8CE4EAAD1C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4896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9CC91-A969-4F58-9CE2-99243F12D90A}" type="datetimeFigureOut">
              <a:rPr lang="it-IT" smtClean="0"/>
              <a:t>21/05/2025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FBC7A-86A8-49CC-8BBF-8CE4EAAD1C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392392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9CC91-A969-4F58-9CE2-99243F12D90A}" type="datetimeFigureOut">
              <a:rPr lang="it-IT" smtClean="0"/>
              <a:t>21/05/2025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FBC7A-86A8-49CC-8BBF-8CE4EAAD1C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286360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9CC91-A969-4F58-9CE2-99243F12D90A}" type="datetimeFigureOut">
              <a:rPr lang="it-IT" smtClean="0"/>
              <a:t>21/05/2025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FBC7A-86A8-49CC-8BBF-8CE4EAAD1C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805600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9CC91-A969-4F58-9CE2-99243F12D90A}" type="datetimeFigureOut">
              <a:rPr lang="it-IT" smtClean="0"/>
              <a:t>21/05/2025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FBC7A-86A8-49CC-8BBF-8CE4EAAD1C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1593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F19CC91-A969-4F58-9CE2-99243F12D90A}" type="datetimeFigureOut">
              <a:rPr lang="it-IT" smtClean="0"/>
              <a:t>21/05/2025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68FBC7A-86A8-49CC-8BBF-8CE4EAAD1C0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4454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support.microsoft.com/it-it/office/funzione-conta-pi%C3%B9-se-dda3dc6e-f74e-4aee-88bc-aa8c2a866842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4646271F-FD86-548D-B274-B4DBFDFB0A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79265"/>
          </a:xfrm>
          <a:prstGeom prst="rect">
            <a:avLst/>
          </a:prstGeom>
          <a:effectLst>
            <a:glow rad="127000">
              <a:schemeClr val="accent1"/>
            </a:glow>
            <a:reflection endPos="65000" dist="50800" dir="5400000" sy="-100000" algn="bl" rotWithShape="0"/>
          </a:effectLst>
        </p:spPr>
      </p:pic>
      <p:sp useBgFill="1">
        <p:nvSpPr>
          <p:cNvPr id="2" name="Titolo 1">
            <a:extLst>
              <a:ext uri="{FF2B5EF4-FFF2-40B4-BE49-F238E27FC236}">
                <a16:creationId xmlns:a16="http://schemas.microsoft.com/office/drawing/2014/main" id="{E0026C3D-4CE1-5E05-816D-4BDA241B00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11880" y="2400370"/>
            <a:ext cx="5131980" cy="2160997"/>
          </a:xfrm>
        </p:spPr>
        <p:txBody>
          <a:bodyPr>
            <a:normAutofit fontScale="90000"/>
          </a:bodyPr>
          <a:lstStyle/>
          <a:p>
            <a:r>
              <a:rPr lang="it-IT" sz="13800" dirty="0">
                <a:solidFill>
                  <a:srgbClr val="FF0000"/>
                </a:solidFill>
              </a:rPr>
              <a:t>Excel</a:t>
            </a:r>
            <a:r>
              <a:rPr lang="it-IT" sz="8000" dirty="0"/>
              <a:t> </a:t>
            </a:r>
            <a:br>
              <a:rPr lang="it-IT" sz="8000" dirty="0"/>
            </a:br>
            <a:r>
              <a:rPr lang="it-IT" dirty="0">
                <a:solidFill>
                  <a:srgbClr val="00B0F0"/>
                </a:solidFill>
              </a:rPr>
              <a:t>Livello Avanzato</a:t>
            </a:r>
            <a:endParaRPr lang="it-IT" sz="8000" dirty="0">
              <a:solidFill>
                <a:srgbClr val="00B0F0"/>
              </a:solidFill>
            </a:endParaRPr>
          </a:p>
        </p:txBody>
      </p:sp>
      <p:sp useBgFill="1">
        <p:nvSpPr>
          <p:cNvPr id="3" name="Sottotitolo 2">
            <a:extLst>
              <a:ext uri="{FF2B5EF4-FFF2-40B4-BE49-F238E27FC236}">
                <a16:creationId xmlns:a16="http://schemas.microsoft.com/office/drawing/2014/main" id="{8C0632C6-6BDF-0D9F-7781-5CE92D9059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49190" y="4561367"/>
            <a:ext cx="2293620" cy="513553"/>
          </a:xfrm>
        </p:spPr>
        <p:txBody>
          <a:bodyPr/>
          <a:lstStyle/>
          <a:p>
            <a:r>
              <a:rPr lang="it-IT" dirty="0"/>
              <a:t>Colussi Marco</a:t>
            </a:r>
          </a:p>
        </p:txBody>
      </p:sp>
    </p:spTree>
    <p:extLst>
      <p:ext uri="{BB962C8B-B14F-4D97-AF65-F5344CB8AC3E}">
        <p14:creationId xmlns:p14="http://schemas.microsoft.com/office/powerpoint/2010/main" val="3855789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849403E-ADFC-86DD-B52F-24EC8F5F3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Piccolo glossario di </a:t>
            </a:r>
            <a:r>
              <a:rPr lang="it-IT" dirty="0" err="1"/>
              <a:t>excel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3B8321D-569B-A409-DB3B-E6545B432A9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956392"/>
            <a:ext cx="10363826" cy="3834808"/>
          </a:xfrm>
        </p:spPr>
        <p:txBody>
          <a:bodyPr>
            <a:normAutofit fontScale="77500" lnSpcReduction="20000"/>
          </a:bodyPr>
          <a:lstStyle/>
          <a:p>
            <a:r>
              <a:rPr lang="it-IT" b="1" dirty="0">
                <a:solidFill>
                  <a:srgbClr val="00B0F0"/>
                </a:solidFill>
              </a:rPr>
              <a:t>Backstage </a:t>
            </a:r>
            <a:r>
              <a:rPr lang="it-IT" b="1" dirty="0" err="1">
                <a:solidFill>
                  <a:srgbClr val="00B0F0"/>
                </a:solidFill>
              </a:rPr>
              <a:t>view</a:t>
            </a:r>
            <a:r>
              <a:rPr lang="it-IT" b="1" dirty="0">
                <a:solidFill>
                  <a:srgbClr val="00B0F0"/>
                </a:solidFill>
              </a:rPr>
              <a:t> </a:t>
            </a:r>
            <a:r>
              <a:rPr lang="it-IT" dirty="0"/>
              <a:t>=&gt; </a:t>
            </a:r>
            <a:r>
              <a:rPr lang="it-IT" cap="none" dirty="0"/>
              <a:t>anche chiamata visualizzazione Backstage, è la schermata che si apre cliccando su File.</a:t>
            </a:r>
          </a:p>
          <a:p>
            <a:r>
              <a:rPr lang="it-IT" b="1" dirty="0">
                <a:solidFill>
                  <a:srgbClr val="00B0F0"/>
                </a:solidFill>
              </a:rPr>
              <a:t>Barra Multifunzione </a:t>
            </a:r>
            <a:r>
              <a:rPr lang="it-IT" dirty="0"/>
              <a:t>=&gt; </a:t>
            </a:r>
            <a:r>
              <a:rPr lang="it-IT" cap="none" dirty="0"/>
              <a:t>Barra degli strumenti nella parte superiore della finestra</a:t>
            </a:r>
          </a:p>
          <a:p>
            <a:r>
              <a:rPr lang="it-IT" b="1" dirty="0">
                <a:solidFill>
                  <a:srgbClr val="00B0F0"/>
                </a:solidFill>
              </a:rPr>
              <a:t>Menù</a:t>
            </a:r>
            <a:r>
              <a:rPr lang="it-IT" b="1" dirty="0"/>
              <a:t> </a:t>
            </a:r>
            <a:r>
              <a:rPr lang="it-IT" dirty="0"/>
              <a:t>=&gt; </a:t>
            </a:r>
            <a:r>
              <a:rPr lang="it-IT" cap="none" dirty="0"/>
              <a:t>lista di comandi in alto nella schermata</a:t>
            </a:r>
          </a:p>
          <a:p>
            <a:r>
              <a:rPr lang="it-IT" b="1" dirty="0">
                <a:solidFill>
                  <a:srgbClr val="00B0F0"/>
                </a:solidFill>
              </a:rPr>
              <a:t>Formula</a:t>
            </a:r>
            <a:r>
              <a:rPr lang="it-IT" b="1" dirty="0"/>
              <a:t> </a:t>
            </a:r>
            <a:r>
              <a:rPr lang="it-IT" dirty="0"/>
              <a:t>=&gt; </a:t>
            </a:r>
            <a:r>
              <a:rPr lang="it-IT" cap="none" dirty="0"/>
              <a:t>Espressione matematica che esprime una relazione quantitativa fra valori</a:t>
            </a:r>
          </a:p>
          <a:p>
            <a:r>
              <a:rPr lang="it-IT" b="1" dirty="0">
                <a:solidFill>
                  <a:srgbClr val="00B0F0"/>
                </a:solidFill>
              </a:rPr>
              <a:t>Funzione</a:t>
            </a:r>
            <a:r>
              <a:rPr lang="it-IT" dirty="0"/>
              <a:t> </a:t>
            </a:r>
            <a:r>
              <a:rPr lang="it-IT" cap="none" dirty="0"/>
              <a:t>=&gt; Formule complesse di operazioni</a:t>
            </a:r>
          </a:p>
          <a:p>
            <a:r>
              <a:rPr lang="it-IT" b="1" dirty="0">
                <a:solidFill>
                  <a:srgbClr val="00B0F0"/>
                </a:solidFill>
              </a:rPr>
              <a:t>Range</a:t>
            </a:r>
            <a:r>
              <a:rPr lang="it-IT" dirty="0"/>
              <a:t> =&gt; </a:t>
            </a:r>
            <a:r>
              <a:rPr lang="it-IT" cap="none" dirty="0"/>
              <a:t>Insieme di celle selezionate, in forma da A1:A10 (da A1 a A10)</a:t>
            </a:r>
          </a:p>
          <a:p>
            <a:r>
              <a:rPr lang="it-IT" b="1" dirty="0">
                <a:solidFill>
                  <a:srgbClr val="00B0F0"/>
                </a:solidFill>
              </a:rPr>
              <a:t>Riferimento</a:t>
            </a:r>
            <a:r>
              <a:rPr lang="it-IT" dirty="0"/>
              <a:t> =&gt; </a:t>
            </a:r>
            <a:r>
              <a:rPr lang="it-IT" cap="none" dirty="0"/>
              <a:t>Ciò che permette do bloccare una o più celle, righe o colonne all’interno di una formula o funzione.</a:t>
            </a:r>
          </a:p>
          <a:p>
            <a:r>
              <a:rPr lang="it-IT" b="1" dirty="0" err="1">
                <a:solidFill>
                  <a:srgbClr val="00B0F0"/>
                </a:solidFill>
              </a:rPr>
              <a:t>ShortCut</a:t>
            </a:r>
            <a:r>
              <a:rPr lang="it-IT" dirty="0"/>
              <a:t> =&gt; </a:t>
            </a:r>
            <a:r>
              <a:rPr lang="it-IT" cap="none" dirty="0"/>
              <a:t>Scorciatoia che permette di arrivare prima in un punto o di compiere un’azione più velocemente</a:t>
            </a:r>
          </a:p>
          <a:p>
            <a:r>
              <a:rPr lang="it-IT" b="1" cap="none" dirty="0">
                <a:solidFill>
                  <a:srgbClr val="00B0F0"/>
                </a:solidFill>
              </a:rPr>
              <a:t>NIDIFICATA</a:t>
            </a:r>
            <a:r>
              <a:rPr lang="it-IT" cap="none" dirty="0"/>
              <a:t> =&gt;Le </a:t>
            </a:r>
            <a:r>
              <a:rPr lang="it-IT" b="1" cap="none" dirty="0"/>
              <a:t>funzioni</a:t>
            </a:r>
            <a:r>
              <a:rPr lang="it-IT" cap="none" dirty="0"/>
              <a:t> </a:t>
            </a:r>
            <a:r>
              <a:rPr lang="it-IT" b="1" cap="none" dirty="0"/>
              <a:t>nidificate</a:t>
            </a:r>
            <a:r>
              <a:rPr lang="it-IT" cap="none" dirty="0"/>
              <a:t> (o annidate) sono solo </a:t>
            </a:r>
            <a:r>
              <a:rPr lang="it-IT" b="1" cap="none" dirty="0"/>
              <a:t>funzioni all’interno di altre funzioni</a:t>
            </a:r>
            <a:r>
              <a:rPr lang="it-IT" cap="none" dirty="0"/>
              <a:t>. Il risultato restituito da una funzione viene utilizzato come argomento di un’altra funzione</a:t>
            </a:r>
            <a:r>
              <a:rPr lang="it-IT" dirty="0"/>
              <a:t>.</a:t>
            </a:r>
            <a:endParaRPr lang="it-IT" cap="none" dirty="0"/>
          </a:p>
        </p:txBody>
      </p:sp>
    </p:spTree>
    <p:extLst>
      <p:ext uri="{BB962C8B-B14F-4D97-AF65-F5344CB8AC3E}">
        <p14:creationId xmlns:p14="http://schemas.microsoft.com/office/powerpoint/2010/main" val="721192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6C9772-990D-103F-8597-0CC437F06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Principali </a:t>
            </a:r>
            <a:r>
              <a:rPr lang="it-IT" dirty="0" err="1"/>
              <a:t>ShortCut</a:t>
            </a:r>
            <a:endParaRPr lang="it-IT" dirty="0"/>
          </a:p>
        </p:txBody>
      </p:sp>
      <p:graphicFrame>
        <p:nvGraphicFramePr>
          <p:cNvPr id="4" name="Tabella 4">
            <a:extLst>
              <a:ext uri="{FF2B5EF4-FFF2-40B4-BE49-F238E27FC236}">
                <a16:creationId xmlns:a16="http://schemas.microsoft.com/office/drawing/2014/main" id="{F00BB0A2-D6A3-EF49-0FD7-76C2D775B02C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670807552"/>
              </p:ext>
            </p:extLst>
          </p:nvPr>
        </p:nvGraphicFramePr>
        <p:xfrm>
          <a:off x="914400" y="1945640"/>
          <a:ext cx="103632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1330">
                  <a:extLst>
                    <a:ext uri="{9D8B030D-6E8A-4147-A177-3AD203B41FA5}">
                      <a16:colId xmlns:a16="http://schemas.microsoft.com/office/drawing/2014/main" val="803027537"/>
                    </a:ext>
                  </a:extLst>
                </a:gridCol>
                <a:gridCol w="8491870">
                  <a:extLst>
                    <a:ext uri="{9D8B030D-6E8A-4147-A177-3AD203B41FA5}">
                      <a16:colId xmlns:a16="http://schemas.microsoft.com/office/drawing/2014/main" val="21368633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SHORTCUT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DESCRIZIONE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648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ALT + 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Passa a Home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679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CTRL +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Salva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820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CTRL + 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Copia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884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CTRL + 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Taglia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901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CTRL + 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Incolla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254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CTRL + 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Annulla l’ultima Azione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575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CTRL + 9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Nasconde la linea selezionata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3952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CTRL + 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Nasconde la colonna selezionata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260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CTRL + SHIFT + ,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Scopre le linee (Dipende dalle versioni)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92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/>
                        <a:t>CTRL + SHIFT + &lt;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Scopre le colonne (Dipende dalle versioni)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9991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032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6C9772-990D-103F-8597-0CC437F06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Principali </a:t>
            </a:r>
            <a:r>
              <a:rPr lang="it-IT" dirty="0" err="1"/>
              <a:t>ShortCut</a:t>
            </a:r>
            <a:endParaRPr lang="it-IT" dirty="0"/>
          </a:p>
        </p:txBody>
      </p:sp>
      <p:graphicFrame>
        <p:nvGraphicFramePr>
          <p:cNvPr id="4" name="Tabella 4">
            <a:extLst>
              <a:ext uri="{FF2B5EF4-FFF2-40B4-BE49-F238E27FC236}">
                <a16:creationId xmlns:a16="http://schemas.microsoft.com/office/drawing/2014/main" id="{F00BB0A2-D6A3-EF49-0FD7-76C2D775B02C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073052381"/>
              </p:ext>
            </p:extLst>
          </p:nvPr>
        </p:nvGraphicFramePr>
        <p:xfrm>
          <a:off x="914400" y="1945640"/>
          <a:ext cx="103632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1330">
                  <a:extLst>
                    <a:ext uri="{9D8B030D-6E8A-4147-A177-3AD203B41FA5}">
                      <a16:colId xmlns:a16="http://schemas.microsoft.com/office/drawing/2014/main" val="803027537"/>
                    </a:ext>
                  </a:extLst>
                </a:gridCol>
                <a:gridCol w="8491870">
                  <a:extLst>
                    <a:ext uri="{9D8B030D-6E8A-4147-A177-3AD203B41FA5}">
                      <a16:colId xmlns:a16="http://schemas.microsoft.com/office/drawing/2014/main" val="21368633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SHORTCUT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DESCRIZIONE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648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CTRL + </a:t>
                      </a:r>
                      <a:r>
                        <a:rPr lang="it-IT" dirty="0" err="1"/>
                        <a:t>PagUp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Foglio Precedente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679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CTRL + </a:t>
                      </a:r>
                      <a:r>
                        <a:rPr lang="it-IT" dirty="0" err="1"/>
                        <a:t>PagDn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Foglio Successivo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820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F2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Modifica Cella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884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CTRL + 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Nuova Cartella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901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CTRL + F4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Chiude Cartella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254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SHIFT + ALT + 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Funzione Somma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575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3952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260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92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9991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5553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566A43A-4FA4-9E2A-67DB-6F18AE1B1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742450"/>
          </a:xfrm>
        </p:spPr>
        <p:txBody>
          <a:bodyPr/>
          <a:lstStyle/>
          <a:p>
            <a:r>
              <a:rPr lang="it-IT" dirty="0"/>
              <a:t>Raggruppamento Fogli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6F953C7-A43F-01E5-918B-3B44F05757D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658680"/>
            <a:ext cx="10363826" cy="4132520"/>
          </a:xfrm>
        </p:spPr>
        <p:txBody>
          <a:bodyPr/>
          <a:lstStyle/>
          <a:p>
            <a:r>
              <a:rPr lang="it-IT" cap="none" dirty="0"/>
              <a:t>In Excel è possibile raggruppare due o più fogli di lavoro facenti parte della stessa cartella di lavoro.</a:t>
            </a:r>
          </a:p>
          <a:p>
            <a:r>
              <a:rPr lang="it-IT" cap="none" dirty="0"/>
              <a:t>L’effetto di questa operazione, è che quanto avviene sul foglio visualizzato in primo piano avviene esattamente allo stesso modo negli altri fogli</a:t>
            </a:r>
          </a:p>
          <a:p>
            <a:r>
              <a:rPr lang="it-IT" cap="none" dirty="0"/>
              <a:t>Questa  funzionalità, può rivelarsi utile per velocizzare l’inserimento o la modifica dei valori e dei formati in diversi fogli contemporaneamente.</a:t>
            </a:r>
          </a:p>
          <a:p>
            <a:r>
              <a:rPr lang="it-IT" cap="none" dirty="0"/>
              <a:t>Per attivare il raggruppamento, basterà attivare il primo foglio, premere il tasto CTRL e con il tasto SX del mouse, selezionare i fogli interessati.</a:t>
            </a:r>
          </a:p>
        </p:txBody>
      </p:sp>
    </p:spTree>
    <p:extLst>
      <p:ext uri="{BB962C8B-B14F-4D97-AF65-F5344CB8AC3E}">
        <p14:creationId xmlns:p14="http://schemas.microsoft.com/office/powerpoint/2010/main" val="612797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DE39DA8-137C-AED4-24D4-B56FD6A3B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0"/>
            <a:ext cx="10364451" cy="1596177"/>
          </a:xfrm>
        </p:spPr>
        <p:txBody>
          <a:bodyPr/>
          <a:lstStyle/>
          <a:p>
            <a:r>
              <a:rPr lang="it-IT" dirty="0"/>
              <a:t>Funzioni e Formule di Excel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FB157D6-621D-A75D-C045-9DBC464474F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596177"/>
            <a:ext cx="10363826" cy="4270743"/>
          </a:xfrm>
        </p:spPr>
        <p:txBody>
          <a:bodyPr/>
          <a:lstStyle/>
          <a:p>
            <a:pPr marL="0" indent="0">
              <a:buNone/>
            </a:pPr>
            <a:r>
              <a:rPr lang="it-IT" sz="3200" dirty="0">
                <a:solidFill>
                  <a:srgbClr val="00B0F0"/>
                </a:solidFill>
              </a:rPr>
              <a:t>Cosa sono le Formule?</a:t>
            </a:r>
          </a:p>
          <a:p>
            <a:endParaRPr lang="it-IT" dirty="0"/>
          </a:p>
          <a:p>
            <a:r>
              <a:rPr lang="it-IT" cap="none" dirty="0"/>
              <a:t>    </a:t>
            </a:r>
            <a:r>
              <a:rPr lang="it-IT" sz="2400" cap="none" dirty="0"/>
              <a:t>Le formule sono espressioni utilizzate per eseguire calcoli.</a:t>
            </a:r>
          </a:p>
          <a:p>
            <a:r>
              <a:rPr lang="it-IT" sz="2400" cap="none" dirty="0"/>
              <a:t>    Esempio di una formula: =A1 + B1 (somma il valore della cella A1 con quello della cella B1).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05433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3AC121A-6FDF-BF3C-80CA-3704AEEF0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9" y="0"/>
            <a:ext cx="10364451" cy="1596177"/>
          </a:xfrm>
        </p:spPr>
        <p:txBody>
          <a:bodyPr/>
          <a:lstStyle/>
          <a:p>
            <a:r>
              <a:rPr lang="it-IT" dirty="0"/>
              <a:t>Funzioni e Formule di Excel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87DAB55-5435-A0BA-10E2-9CF412E698A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899259"/>
            <a:ext cx="10363826" cy="342410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sz="3200" dirty="0">
                <a:solidFill>
                  <a:srgbClr val="00B0F0"/>
                </a:solidFill>
              </a:rPr>
              <a:t>Cosa sono le Funzioni?</a:t>
            </a:r>
          </a:p>
          <a:p>
            <a:endParaRPr lang="it-IT" dirty="0"/>
          </a:p>
          <a:p>
            <a:r>
              <a:rPr lang="it-IT" dirty="0"/>
              <a:t>    </a:t>
            </a:r>
            <a:r>
              <a:rPr lang="it-IT" sz="2400" cap="none" dirty="0"/>
              <a:t>Le funzioni sono formule predefinite che facilitano i calcoli.</a:t>
            </a:r>
          </a:p>
          <a:p>
            <a:r>
              <a:rPr lang="it-IT" sz="2400" cap="none" dirty="0"/>
              <a:t>    Esempi comuni:</a:t>
            </a:r>
          </a:p>
          <a:p>
            <a:r>
              <a:rPr lang="it-IT" sz="2400" cap="none" dirty="0"/>
              <a:t>        Somma(): somma un intervallo di celle.</a:t>
            </a:r>
          </a:p>
          <a:p>
            <a:r>
              <a:rPr lang="it-IT" sz="2400" cap="none" dirty="0"/>
              <a:t>        media(): calcola la media di un intervallo di celle.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13480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9ED72BF-DE87-8398-A8CF-BE92E650D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0"/>
            <a:ext cx="10364451" cy="1596177"/>
          </a:xfrm>
        </p:spPr>
        <p:txBody>
          <a:bodyPr>
            <a:normAutofit/>
          </a:bodyPr>
          <a:lstStyle/>
          <a:p>
            <a:r>
              <a:rPr lang="it-IT" kern="1200" cap="all" baseline="0" dirty="0">
                <a:solidFill>
                  <a:srgbClr val="000000"/>
                </a:solidFill>
                <a:effectLst/>
                <a:latin typeface="Tw Cen MT" panose="020B0602020104020603" pitchFamily="34" charset="0"/>
                <a:ea typeface="+mj-ea"/>
                <a:cs typeface="+mj-cs"/>
              </a:rPr>
              <a:t>Funzioni e Formule di Excel</a:t>
            </a:r>
            <a:endParaRPr lang="it-IT" sz="600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29845DC-4397-CAD0-E372-A5015ABB302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sz="2400" dirty="0">
                <a:solidFill>
                  <a:srgbClr val="00B0F0"/>
                </a:solidFill>
              </a:rPr>
              <a:t>Differenza tra Funzioni e Formule</a:t>
            </a:r>
          </a:p>
          <a:p>
            <a:endParaRPr lang="it-IT" dirty="0"/>
          </a:p>
          <a:p>
            <a:r>
              <a:rPr lang="it-IT" sz="2400" cap="none" dirty="0"/>
              <a:t>    Formula: Include operatori matematici e riferimenti a celle (es. =A1*B1).</a:t>
            </a:r>
          </a:p>
          <a:p>
            <a:r>
              <a:rPr lang="it-IT" sz="2400" cap="none" dirty="0"/>
              <a:t>    Funzione: Parola chiave seguita da argomenti tra parentesi (es. =Somma(A1:A10)).</a:t>
            </a:r>
          </a:p>
        </p:txBody>
      </p:sp>
    </p:spTree>
    <p:extLst>
      <p:ext uri="{BB962C8B-B14F-4D97-AF65-F5344CB8AC3E}">
        <p14:creationId xmlns:p14="http://schemas.microsoft.com/office/powerpoint/2010/main" val="1549927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8DE93EA-8372-9F05-2C9A-1202EFCF2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061427"/>
          </a:xfrm>
        </p:spPr>
        <p:txBody>
          <a:bodyPr>
            <a:normAutofit fontScale="90000"/>
          </a:bodyPr>
          <a:lstStyle/>
          <a:p>
            <a:r>
              <a:rPr lang="it-IT" dirty="0"/>
              <a:t>Funzioni logiche più comuni</a:t>
            </a:r>
            <a:br>
              <a:rPr lang="it-IT" dirty="0"/>
            </a:br>
            <a:r>
              <a:rPr lang="it-IT" dirty="0">
                <a:solidFill>
                  <a:srgbClr val="00B0F0"/>
                </a:solidFill>
              </a:rPr>
              <a:t>Funzione SE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7EDE810-BD29-508E-3B82-53C6E5A55EF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it-IT" cap="none" dirty="0">
                <a:solidFill>
                  <a:srgbClr val="00B0F0"/>
                </a:solidFill>
              </a:rPr>
              <a:t>La funzione SE</a:t>
            </a:r>
            <a:r>
              <a:rPr lang="it-IT" cap="none" dirty="0"/>
              <a:t>: L'istruzione SE significa che, se è vera una determinata condizione, bisogna agire in un modo; in caso contrario, bisogna fare altro. Ad esempio, se un valore è superiore a una determinata cifra, va sommato ad altri; se è inferiore, no. La sintassi della funzione è la seguente:</a:t>
            </a:r>
            <a:br>
              <a:rPr lang="it-IT" cap="none" dirty="0"/>
            </a:br>
            <a:br>
              <a:rPr lang="it-IT" dirty="0"/>
            </a:br>
            <a:r>
              <a:rPr lang="it-IT" dirty="0">
                <a:solidFill>
                  <a:srgbClr val="00B0F0"/>
                </a:solidFill>
              </a:rPr>
              <a:t>SE(TEST;[</a:t>
            </a:r>
            <a:r>
              <a:rPr lang="it-IT" dirty="0" err="1">
                <a:solidFill>
                  <a:srgbClr val="00B0F0"/>
                </a:solidFill>
              </a:rPr>
              <a:t>se_vero</a:t>
            </a:r>
            <a:r>
              <a:rPr lang="it-IT" dirty="0">
                <a:solidFill>
                  <a:srgbClr val="00B0F0"/>
                </a:solidFill>
              </a:rPr>
              <a:t>];[</a:t>
            </a:r>
            <a:r>
              <a:rPr lang="it-IT" dirty="0" err="1">
                <a:solidFill>
                  <a:srgbClr val="00B0F0"/>
                </a:solidFill>
              </a:rPr>
              <a:t>se_falso</a:t>
            </a:r>
            <a:r>
              <a:rPr lang="it-IT" dirty="0">
                <a:solidFill>
                  <a:srgbClr val="00B0F0"/>
                </a:solidFill>
              </a:rPr>
              <a:t>]) </a:t>
            </a:r>
            <a:br>
              <a:rPr lang="it-IT" dirty="0">
                <a:solidFill>
                  <a:srgbClr val="00B0F0"/>
                </a:solidFill>
              </a:rPr>
            </a:br>
            <a:r>
              <a:rPr lang="it-IT" sz="1800" cap="none" dirty="0"/>
              <a:t>Test → è la condizione da testare ed è obbligatorio. </a:t>
            </a:r>
            <a:br>
              <a:rPr lang="it-IT" sz="1800" cap="none" dirty="0"/>
            </a:br>
            <a:r>
              <a:rPr lang="it-IT" sz="1800" cap="none" dirty="0" err="1"/>
              <a:t>Se_vero</a:t>
            </a:r>
            <a:r>
              <a:rPr lang="it-IT" sz="1800" cap="none" dirty="0"/>
              <a:t> → è il valore restituito se il risultato del Test è vero.</a:t>
            </a:r>
            <a:br>
              <a:rPr lang="it-IT" sz="1800" cap="none" dirty="0"/>
            </a:br>
            <a:r>
              <a:rPr lang="it-IT" sz="1800" cap="none" dirty="0" err="1"/>
              <a:t>Se_falso</a:t>
            </a:r>
            <a:r>
              <a:rPr lang="it-IT" sz="1800" cap="none" dirty="0"/>
              <a:t> →è il valore restituito se il risultato del Test è falso.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939797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5E22BC4-4E4B-5E37-5CBF-BE3C0D2D4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448284"/>
          </a:xfrm>
        </p:spPr>
        <p:txBody>
          <a:bodyPr>
            <a:normAutofit fontScale="90000"/>
          </a:bodyPr>
          <a:lstStyle/>
          <a:p>
            <a:r>
              <a:rPr lang="it-IT" dirty="0"/>
              <a:t>Esercizio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566718D-C9A8-1D58-B0FC-C97B5B710D0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158951"/>
            <a:ext cx="10363826" cy="4150240"/>
          </a:xfrm>
        </p:spPr>
        <p:txBody>
          <a:bodyPr/>
          <a:lstStyle/>
          <a:p>
            <a:r>
              <a:rPr lang="it-IT" cap="none" dirty="0"/>
              <a:t>Immagina di avere un budget per le tue spese mensili e vedere, alla fine del mese, in quali categorie hai sforato. A questo punto, vogliamo sapere se le spese effettive hanno o meno rispettato il budget.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0B15BB2-4976-AE47-A32D-F55C08BD87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8926" y="2721935"/>
            <a:ext cx="7013643" cy="2587255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B4F93B01-B9A9-B674-4893-EB469E0D0A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8926" y="2243470"/>
            <a:ext cx="7013643" cy="598968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52F0799D-EEB1-620D-AEA6-3F5116442EA9}"/>
              </a:ext>
            </a:extLst>
          </p:cNvPr>
          <p:cNvSpPr txBox="1"/>
          <p:nvPr/>
        </p:nvSpPr>
        <p:spPr>
          <a:xfrm>
            <a:off x="913773" y="5325990"/>
            <a:ext cx="9846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cap="none" dirty="0"/>
              <a:t>Ora vogliamo sapere la differenza fra quello che avevamo preventivato e quello che abbiamo realmente speso, solo nel caso in cui abbiamo sforato il nostro budget.</a:t>
            </a:r>
          </a:p>
        </p:txBody>
      </p:sp>
    </p:spTree>
    <p:extLst>
      <p:ext uri="{BB962C8B-B14F-4D97-AF65-F5344CB8AC3E}">
        <p14:creationId xmlns:p14="http://schemas.microsoft.com/office/powerpoint/2010/main" val="1951426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5E22BC4-4E4B-5E37-5CBF-BE3C0D2D4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448284"/>
          </a:xfrm>
        </p:spPr>
        <p:txBody>
          <a:bodyPr>
            <a:normAutofit fontScale="90000"/>
          </a:bodyPr>
          <a:lstStyle/>
          <a:p>
            <a:r>
              <a:rPr lang="it-IT" dirty="0"/>
              <a:t>Esercizio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566718D-C9A8-1D58-B0FC-C97B5B710D0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158950"/>
            <a:ext cx="10363826" cy="4632250"/>
          </a:xfrm>
        </p:spPr>
        <p:txBody>
          <a:bodyPr/>
          <a:lstStyle/>
          <a:p>
            <a:r>
              <a:rPr lang="it-IT" cap="none" dirty="0"/>
              <a:t>Un altro esempio è quello dei voti degli studenti di una classe. I ragazzi fanno un test con un punteggio da 0 a 60 e il professore vuole che, a ogni punteggio numerico, corrisponda una valutazione scritta. Da 0 a 35, per esempio, la valutazione sarà insufficiente; da 36 a 41, sarà sufficiente; da 42 a 48 sarà discreta; da 48 a 54 sarà buona; da 55 a 60 sarà ottima.</a:t>
            </a:r>
          </a:p>
        </p:txBody>
      </p:sp>
      <p:graphicFrame>
        <p:nvGraphicFramePr>
          <p:cNvPr id="8" name="Tabella 7">
            <a:extLst>
              <a:ext uri="{FF2B5EF4-FFF2-40B4-BE49-F238E27FC236}">
                <a16:creationId xmlns:a16="http://schemas.microsoft.com/office/drawing/2014/main" id="{9B0B42BF-FA88-CD57-3C69-C40E1BF272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1356309"/>
              </p:ext>
            </p:extLst>
          </p:nvPr>
        </p:nvGraphicFramePr>
        <p:xfrm>
          <a:off x="4008474" y="2840831"/>
          <a:ext cx="3186075" cy="3166566"/>
        </p:xfrm>
        <a:graphic>
          <a:graphicData uri="http://schemas.openxmlformats.org/drawingml/2006/table">
            <a:tbl>
              <a:tblPr/>
              <a:tblGrid>
                <a:gridCol w="1104997">
                  <a:extLst>
                    <a:ext uri="{9D8B030D-6E8A-4147-A177-3AD203B41FA5}">
                      <a16:colId xmlns:a16="http://schemas.microsoft.com/office/drawing/2014/main" val="799338876"/>
                    </a:ext>
                  </a:extLst>
                </a:gridCol>
                <a:gridCol w="810331">
                  <a:extLst>
                    <a:ext uri="{9D8B030D-6E8A-4147-A177-3AD203B41FA5}">
                      <a16:colId xmlns:a16="http://schemas.microsoft.com/office/drawing/2014/main" val="122672002"/>
                    </a:ext>
                  </a:extLst>
                </a:gridCol>
                <a:gridCol w="1270747">
                  <a:extLst>
                    <a:ext uri="{9D8B030D-6E8A-4147-A177-3AD203B41FA5}">
                      <a16:colId xmlns:a16="http://schemas.microsoft.com/office/drawing/2014/main" val="2123147408"/>
                    </a:ext>
                  </a:extLst>
                </a:gridCol>
              </a:tblGrid>
              <a:tr h="243582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Studente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Voto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Valutazione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882660"/>
                  </a:ext>
                </a:extLst>
              </a:tr>
              <a:tr h="243582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Ambrogi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Discreto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298331"/>
                  </a:ext>
                </a:extLst>
              </a:tr>
              <a:tr h="243582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Bonardi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Sufficiente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0074246"/>
                  </a:ext>
                </a:extLst>
              </a:tr>
              <a:tr h="243582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Capra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Ottimo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6832709"/>
                  </a:ext>
                </a:extLst>
              </a:tr>
              <a:tr h="243582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Caduti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5626261"/>
                  </a:ext>
                </a:extLst>
              </a:tr>
              <a:tr h="243582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Bonelli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Buono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354710"/>
                  </a:ext>
                </a:extLst>
              </a:tr>
              <a:tr h="243582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Guelfi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Ottimo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0261943"/>
                  </a:ext>
                </a:extLst>
              </a:tr>
              <a:tr h="243582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Franciosi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Buono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3003611"/>
                  </a:ext>
                </a:extLst>
              </a:tr>
              <a:tr h="243582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Mariani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Ottimo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4547966"/>
                  </a:ext>
                </a:extLst>
              </a:tr>
              <a:tr h="243582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Moschetti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5211583"/>
                  </a:ext>
                </a:extLst>
              </a:tr>
              <a:tr h="243582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Mussi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4570881"/>
                  </a:ext>
                </a:extLst>
              </a:tr>
              <a:tr h="243582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Porretti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Sufficiente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9089437"/>
                  </a:ext>
                </a:extLst>
              </a:tr>
              <a:tr h="243582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Scarpanti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Discreto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41159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7817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638960A-464D-D3C3-4426-F0F34D1BB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529799"/>
          </a:xfrm>
        </p:spPr>
        <p:txBody>
          <a:bodyPr>
            <a:normAutofit fontScale="90000"/>
          </a:bodyPr>
          <a:lstStyle/>
          <a:p>
            <a:r>
              <a:rPr lang="it-IT" dirty="0"/>
              <a:t>Esercizio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4CD9869-E42F-0403-934E-346113C9C3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898922"/>
            <a:ext cx="10363826" cy="2035125"/>
          </a:xfrm>
        </p:spPr>
        <p:txBody>
          <a:bodyPr numCol="2">
            <a:normAutofit fontScale="92500" lnSpcReduction="10000"/>
          </a:bodyPr>
          <a:lstStyle/>
          <a:p>
            <a:r>
              <a:rPr lang="it-IT" dirty="0"/>
              <a:t>Bianchi → 10, 7, 8  </a:t>
            </a:r>
            <a:br>
              <a:rPr lang="it-IT" dirty="0"/>
            </a:br>
            <a:r>
              <a:rPr lang="it-IT" dirty="0"/>
              <a:t>Bonelli → 9, 5, 7 </a:t>
            </a:r>
            <a:br>
              <a:rPr lang="it-IT" dirty="0"/>
            </a:br>
            <a:r>
              <a:rPr lang="it-IT" dirty="0"/>
              <a:t>Carsi → 6, 5, 6 </a:t>
            </a:r>
            <a:br>
              <a:rPr lang="it-IT" dirty="0"/>
            </a:br>
            <a:r>
              <a:rPr lang="it-IT" dirty="0"/>
              <a:t>Donelli → 7, 4, 7 </a:t>
            </a:r>
            <a:br>
              <a:rPr lang="it-IT" dirty="0"/>
            </a:br>
            <a:r>
              <a:rPr lang="it-IT" dirty="0"/>
              <a:t>Guerra → 4, 5, 6 </a:t>
            </a:r>
            <a:br>
              <a:rPr lang="it-IT" dirty="0"/>
            </a:br>
            <a:r>
              <a:rPr lang="it-IT" dirty="0"/>
              <a:t>Lumi → 5, 5, 6 </a:t>
            </a:r>
            <a:br>
              <a:rPr lang="it-IT" dirty="0"/>
            </a:br>
            <a:r>
              <a:rPr lang="it-IT" dirty="0"/>
              <a:t>Marri → 8, 9, 7 </a:t>
            </a:r>
            <a:br>
              <a:rPr lang="it-IT" dirty="0"/>
            </a:br>
            <a:r>
              <a:rPr lang="it-IT" dirty="0"/>
              <a:t>Rizzo → 10, 9, 10 </a:t>
            </a:r>
            <a:br>
              <a:rPr lang="it-IT" dirty="0"/>
            </a:br>
            <a:r>
              <a:rPr lang="it-IT" dirty="0"/>
              <a:t>Tosti → 8, 7, 4 </a:t>
            </a:r>
            <a:br>
              <a:rPr lang="it-IT" dirty="0"/>
            </a:br>
            <a:r>
              <a:rPr lang="it-IT" dirty="0" err="1"/>
              <a:t>Zinani</a:t>
            </a:r>
            <a:r>
              <a:rPr lang="it-IT" dirty="0"/>
              <a:t> → 5, 7, 6 </a:t>
            </a:r>
            <a:br>
              <a:rPr lang="it-IT" dirty="0"/>
            </a:br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E00AC07-133C-7A06-B5FB-DB7BE72992CB}"/>
              </a:ext>
            </a:extLst>
          </p:cNvPr>
          <p:cNvSpPr txBox="1"/>
          <p:nvPr/>
        </p:nvSpPr>
        <p:spPr>
          <a:xfrm>
            <a:off x="1092495" y="1252590"/>
            <a:ext cx="1018510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000" dirty="0"/>
              <a:t>Gli studenti di una classe hanno affrontato ciascuno 3 test, riportando punteggi da 1 a 10. Questi sono i risultati di ciascuno: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43B9599-7E46-A64B-85F8-367B8FF6298D}"/>
              </a:ext>
            </a:extLst>
          </p:cNvPr>
          <p:cNvSpPr txBox="1"/>
          <p:nvPr/>
        </p:nvSpPr>
        <p:spPr>
          <a:xfrm>
            <a:off x="913774" y="4061638"/>
            <a:ext cx="1023977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000" dirty="0"/>
              <a:t>1) Realizza una Tabella con tutti i punteggi e, con la funzione MEDIA, calcola la media di ciascun studente</a:t>
            </a:r>
          </a:p>
          <a:p>
            <a:r>
              <a:rPr lang="it-IT" sz="2000" dirty="0"/>
              <a:t>2) Con la funzione SE, per ogni punteggio medio assegna una valutazione: -  Ottimo per punteggi da 9 a 10; -  Buono per punteggi da 8 a 9; -  Discreto per punteggi da 7 a 8; -  Sufficiente per punteggi da 6 a 7; -  Insufficiente per i punteggi inferiori a 6.</a:t>
            </a:r>
          </a:p>
        </p:txBody>
      </p:sp>
    </p:spTree>
    <p:extLst>
      <p:ext uri="{BB962C8B-B14F-4D97-AF65-F5344CB8AC3E}">
        <p14:creationId xmlns:p14="http://schemas.microsoft.com/office/powerpoint/2010/main" val="34362233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27DC0CA-1655-A71E-7A1D-CFC0108F803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it-IT" cap="none" dirty="0">
                <a:solidFill>
                  <a:srgbClr val="00B0F0"/>
                </a:solidFill>
              </a:rPr>
              <a:t>La funzione E </a:t>
            </a:r>
            <a:r>
              <a:rPr lang="it-IT" cap="none" dirty="0"/>
              <a:t>serve per restituire VERO o FALSO di fronte a una o più condizioni tutte verificate. La sintassi è la seguente:</a:t>
            </a:r>
            <a:br>
              <a:rPr lang="it-IT" dirty="0"/>
            </a:br>
            <a:r>
              <a:rPr lang="it-IT" dirty="0"/>
              <a:t>			</a:t>
            </a:r>
            <a:r>
              <a:rPr lang="it-IT" dirty="0">
                <a:solidFill>
                  <a:srgbClr val="00B0F0"/>
                </a:solidFill>
              </a:rPr>
              <a:t>E(logico1;[logico2]) </a:t>
            </a:r>
          </a:p>
          <a:p>
            <a:r>
              <a:rPr lang="it-IT" dirty="0"/>
              <a:t>Logico1 → </a:t>
            </a:r>
            <a:r>
              <a:rPr lang="it-IT" cap="none" dirty="0"/>
              <a:t>condizione obbligatoria da verificare</a:t>
            </a:r>
            <a:r>
              <a:rPr lang="it-IT" dirty="0"/>
              <a:t>; </a:t>
            </a:r>
          </a:p>
          <a:p>
            <a:r>
              <a:rPr lang="it-IT" dirty="0"/>
              <a:t>Logico2 → </a:t>
            </a:r>
            <a:r>
              <a:rPr lang="it-IT" cap="none" dirty="0"/>
              <a:t>condizioni facoltative da verificare</a:t>
            </a:r>
            <a:r>
              <a:rPr lang="it-IT" dirty="0"/>
              <a:t>.</a:t>
            </a:r>
          </a:p>
          <a:p>
            <a:endParaRPr lang="it-IT" dirty="0"/>
          </a:p>
          <a:p>
            <a:endParaRPr lang="it-IT" dirty="0"/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8FB9F1C3-3513-F1D2-B271-CB55677DD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19125"/>
            <a:ext cx="10363200" cy="1595438"/>
          </a:xfrm>
        </p:spPr>
        <p:txBody>
          <a:bodyPr>
            <a:normAutofit/>
          </a:bodyPr>
          <a:lstStyle/>
          <a:p>
            <a:r>
              <a:rPr lang="it-IT" dirty="0"/>
              <a:t>Funzioni logiche più comuni</a:t>
            </a:r>
            <a:br>
              <a:rPr lang="it-IT" dirty="0"/>
            </a:br>
            <a:r>
              <a:rPr lang="it-IT" dirty="0">
                <a:solidFill>
                  <a:srgbClr val="00B0F0"/>
                </a:solidFill>
              </a:rPr>
              <a:t>Funzione e</a:t>
            </a:r>
          </a:p>
        </p:txBody>
      </p:sp>
    </p:spTree>
    <p:extLst>
      <p:ext uri="{BB962C8B-B14F-4D97-AF65-F5344CB8AC3E}">
        <p14:creationId xmlns:p14="http://schemas.microsoft.com/office/powerpoint/2010/main" val="41544161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27DC0CA-1655-A71E-7A1D-CFC0108F803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it-IT" cap="none" dirty="0">
                <a:solidFill>
                  <a:srgbClr val="00B0F0"/>
                </a:solidFill>
              </a:rPr>
              <a:t>La funzione O </a:t>
            </a:r>
            <a:r>
              <a:rPr lang="it-IT" cap="none" dirty="0"/>
              <a:t>serve per restituire VERO o FALSO anche se si verifica una sola condizione. La sintassi è la seguente:</a:t>
            </a:r>
            <a:br>
              <a:rPr lang="it-IT" dirty="0"/>
            </a:br>
            <a:r>
              <a:rPr lang="it-IT" dirty="0"/>
              <a:t>			</a:t>
            </a:r>
            <a:r>
              <a:rPr lang="it-IT" dirty="0">
                <a:solidFill>
                  <a:srgbClr val="00B0F0"/>
                </a:solidFill>
              </a:rPr>
              <a:t>O(logico1;[logico2]) </a:t>
            </a:r>
          </a:p>
          <a:p>
            <a:r>
              <a:rPr lang="it-IT" dirty="0"/>
              <a:t>Logico1 → </a:t>
            </a:r>
            <a:r>
              <a:rPr lang="it-IT" cap="none" dirty="0"/>
              <a:t>condizione obbligatoria da verificare</a:t>
            </a:r>
            <a:r>
              <a:rPr lang="it-IT" dirty="0"/>
              <a:t>; </a:t>
            </a:r>
          </a:p>
          <a:p>
            <a:r>
              <a:rPr lang="it-IT" dirty="0"/>
              <a:t>Logico2 → </a:t>
            </a:r>
            <a:r>
              <a:rPr lang="it-IT" cap="none" dirty="0"/>
              <a:t>condizioni facoltative da verificare</a:t>
            </a:r>
            <a:r>
              <a:rPr lang="it-IT" dirty="0"/>
              <a:t>.</a:t>
            </a:r>
          </a:p>
          <a:p>
            <a:endParaRPr lang="it-IT" dirty="0"/>
          </a:p>
          <a:p>
            <a:endParaRPr lang="it-IT" dirty="0"/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8FB9F1C3-3513-F1D2-B271-CB55677DD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19125"/>
            <a:ext cx="10363200" cy="1595438"/>
          </a:xfrm>
        </p:spPr>
        <p:txBody>
          <a:bodyPr>
            <a:normAutofit/>
          </a:bodyPr>
          <a:lstStyle/>
          <a:p>
            <a:r>
              <a:rPr lang="it-IT" dirty="0"/>
              <a:t>Funzioni logiche più comuni</a:t>
            </a:r>
            <a:br>
              <a:rPr lang="it-IT" dirty="0"/>
            </a:br>
            <a:r>
              <a:rPr lang="it-IT" dirty="0">
                <a:solidFill>
                  <a:srgbClr val="00B0F0"/>
                </a:solidFill>
              </a:rPr>
              <a:t>Funzione O</a:t>
            </a:r>
          </a:p>
        </p:txBody>
      </p:sp>
    </p:spTree>
    <p:extLst>
      <p:ext uri="{BB962C8B-B14F-4D97-AF65-F5344CB8AC3E}">
        <p14:creationId xmlns:p14="http://schemas.microsoft.com/office/powerpoint/2010/main" val="15809670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5E22BC4-4E4B-5E37-5CBF-BE3C0D2D4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448284"/>
          </a:xfrm>
        </p:spPr>
        <p:txBody>
          <a:bodyPr>
            <a:normAutofit fontScale="90000"/>
          </a:bodyPr>
          <a:lstStyle/>
          <a:p>
            <a:r>
              <a:rPr lang="it-IT" dirty="0"/>
              <a:t>Esercizio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529D12C1-A5CD-BA1F-FC87-96232D156AEB}"/>
              </a:ext>
            </a:extLst>
          </p:cNvPr>
          <p:cNvSpPr txBox="1"/>
          <p:nvPr/>
        </p:nvSpPr>
        <p:spPr>
          <a:xfrm>
            <a:off x="730988" y="1274825"/>
            <a:ext cx="1062458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/>
              <a:t>Abbiamo un'azienda di abbigliamento che ha 3 negozi in città. Per ogni negozio, valuta i pezzi residui della nuova collezione per ogni tipologia e si domanda quanti ne siano rimasti in ciascun negozio, e in generale, per capire quando fare un nuovo ordine.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0CA0F87F-08EB-C17D-96CE-7EFBDE7C8560}"/>
              </a:ext>
            </a:extLst>
          </p:cNvPr>
          <p:cNvSpPr txBox="1"/>
          <p:nvPr/>
        </p:nvSpPr>
        <p:spPr>
          <a:xfrm>
            <a:off x="653642" y="5316152"/>
            <a:ext cx="106245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/>
              <a:t>Con la funzione E, vogliamo sapere se in ogni negozio, abbiamo almeno 2 pezzi dello steso capo.</a:t>
            </a:r>
            <a:br>
              <a:rPr lang="it-IT" dirty="0"/>
            </a:br>
            <a:r>
              <a:rPr lang="it-IT" dirty="0"/>
              <a:t>Con la funzione O, vogliamo sapere se ci sono 4 pezzi in almeno 1 negozio.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96821E4B-B2BB-941D-C25B-698DC979B3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596" y="2319337"/>
            <a:ext cx="6694192" cy="2982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4142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4A4782-08D4-314B-7B98-A029EA49CC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DEAE26F-5373-7FCB-881E-E24DEC9B1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448284"/>
          </a:xfrm>
        </p:spPr>
        <p:txBody>
          <a:bodyPr>
            <a:normAutofit fontScale="90000"/>
          </a:bodyPr>
          <a:lstStyle/>
          <a:p>
            <a:r>
              <a:rPr lang="it-IT" dirty="0"/>
              <a:t>Esercizio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19B7D245-833C-C9D6-495A-D188C4069512}"/>
              </a:ext>
            </a:extLst>
          </p:cNvPr>
          <p:cNvSpPr txBox="1"/>
          <p:nvPr/>
        </p:nvSpPr>
        <p:spPr>
          <a:xfrm>
            <a:off x="730988" y="1274825"/>
            <a:ext cx="1062458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/>
              <a:t>Nella tabella sottostante, compilare la colonna Residuo solo se l’importo da pagare è scaduto e non è stato saldato tutto. Nella colonna «Importo Scaduto» far apparita la scritta «Scaduta» solo se c’è un residuo oltre la data di scadenza.</a:t>
            </a:r>
          </a:p>
        </p:txBody>
      </p:sp>
      <p:graphicFrame>
        <p:nvGraphicFramePr>
          <p:cNvPr id="6" name="Tabella 5">
            <a:extLst>
              <a:ext uri="{FF2B5EF4-FFF2-40B4-BE49-F238E27FC236}">
                <a16:creationId xmlns:a16="http://schemas.microsoft.com/office/drawing/2014/main" id="{4DF42226-CEAC-43C8-9EC0-935E064B53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4563895"/>
              </p:ext>
            </p:extLst>
          </p:nvPr>
        </p:nvGraphicFramePr>
        <p:xfrm>
          <a:off x="1837660" y="2823880"/>
          <a:ext cx="8516679" cy="2396708"/>
        </p:xfrm>
        <a:graphic>
          <a:graphicData uri="http://schemas.openxmlformats.org/drawingml/2006/table">
            <a:tbl>
              <a:tblPr/>
              <a:tblGrid>
                <a:gridCol w="1607590">
                  <a:extLst>
                    <a:ext uri="{9D8B030D-6E8A-4147-A177-3AD203B41FA5}">
                      <a16:colId xmlns:a16="http://schemas.microsoft.com/office/drawing/2014/main" val="172094441"/>
                    </a:ext>
                  </a:extLst>
                </a:gridCol>
                <a:gridCol w="1329807">
                  <a:extLst>
                    <a:ext uri="{9D8B030D-6E8A-4147-A177-3AD203B41FA5}">
                      <a16:colId xmlns:a16="http://schemas.microsoft.com/office/drawing/2014/main" val="2296740977"/>
                    </a:ext>
                  </a:extLst>
                </a:gridCol>
                <a:gridCol w="1513025">
                  <a:extLst>
                    <a:ext uri="{9D8B030D-6E8A-4147-A177-3AD203B41FA5}">
                      <a16:colId xmlns:a16="http://schemas.microsoft.com/office/drawing/2014/main" val="3911880840"/>
                    </a:ext>
                  </a:extLst>
                </a:gridCol>
                <a:gridCol w="1513025">
                  <a:extLst>
                    <a:ext uri="{9D8B030D-6E8A-4147-A177-3AD203B41FA5}">
                      <a16:colId xmlns:a16="http://schemas.microsoft.com/office/drawing/2014/main" val="777117879"/>
                    </a:ext>
                  </a:extLst>
                </a:gridCol>
                <a:gridCol w="1418462">
                  <a:extLst>
                    <a:ext uri="{9D8B030D-6E8A-4147-A177-3AD203B41FA5}">
                      <a16:colId xmlns:a16="http://schemas.microsoft.com/office/drawing/2014/main" val="3091635495"/>
                    </a:ext>
                  </a:extLst>
                </a:gridCol>
                <a:gridCol w="1134770">
                  <a:extLst>
                    <a:ext uri="{9D8B030D-6E8A-4147-A177-3AD203B41FA5}">
                      <a16:colId xmlns:a16="http://schemas.microsoft.com/office/drawing/2014/main" val="3702761796"/>
                    </a:ext>
                  </a:extLst>
                </a:gridCol>
              </a:tblGrid>
              <a:tr h="798904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Importo </a:t>
                      </a:r>
                      <a:b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 pagare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Data </a:t>
                      </a:r>
                      <a:b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Scadenza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Pagato</a:t>
                      </a:r>
                      <a:br>
                        <a:rPr lang="it-IT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it-IT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Contanti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Pagato</a:t>
                      </a:r>
                      <a:b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Bonifico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Residuo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Importo </a:t>
                      </a:r>
                      <a:br>
                        <a:rPr lang="it-IT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it-IT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Scaduto?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9699828"/>
                  </a:ext>
                </a:extLst>
              </a:tr>
              <a:tr h="399451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100,00 €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01/04/2025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100,00 €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1770067"/>
                  </a:ext>
                </a:extLst>
              </a:tr>
              <a:tr h="399451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200,00 €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15/04/2025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3200140"/>
                  </a:ext>
                </a:extLst>
              </a:tr>
              <a:tr h="399451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300,00 €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01/05/2025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3374634"/>
                  </a:ext>
                </a:extLst>
              </a:tr>
              <a:tr h="399451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250,00 €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15/05/2025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45009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25369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9A352-0A6B-9B88-BAAC-C72B7668B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EB1F890-EE0F-C18A-CDF3-01EF890E9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142999"/>
          </a:xfrm>
        </p:spPr>
        <p:txBody>
          <a:bodyPr>
            <a:normAutofit/>
          </a:bodyPr>
          <a:lstStyle/>
          <a:p>
            <a:r>
              <a:rPr lang="it-IT" dirty="0"/>
              <a:t>Esercizio</a:t>
            </a:r>
            <a:br>
              <a:rPr lang="it-IT" dirty="0"/>
            </a:br>
            <a:r>
              <a:rPr lang="it-IT" dirty="0" err="1"/>
              <a:t>soluzioNe</a:t>
            </a:r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09181BB4-7FA6-9676-10B1-7185230C7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201" y="2137144"/>
            <a:ext cx="11059598" cy="1499190"/>
          </a:xfrm>
          <a:prstGeom prst="rect">
            <a:avLst/>
          </a:prstGeom>
        </p:spPr>
      </p:pic>
      <p:graphicFrame>
        <p:nvGraphicFramePr>
          <p:cNvPr id="5" name="Tabella 4">
            <a:extLst>
              <a:ext uri="{FF2B5EF4-FFF2-40B4-BE49-F238E27FC236}">
                <a16:creationId xmlns:a16="http://schemas.microsoft.com/office/drawing/2014/main" id="{A1E5C874-F855-F8A6-9085-85328DB091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6010951"/>
              </p:ext>
            </p:extLst>
          </p:nvPr>
        </p:nvGraphicFramePr>
        <p:xfrm>
          <a:off x="566201" y="4011962"/>
          <a:ext cx="11059598" cy="1857210"/>
        </p:xfrm>
        <a:graphic>
          <a:graphicData uri="http://schemas.openxmlformats.org/drawingml/2006/table">
            <a:tbl>
              <a:tblPr/>
              <a:tblGrid>
                <a:gridCol w="1562179">
                  <a:extLst>
                    <a:ext uri="{9D8B030D-6E8A-4147-A177-3AD203B41FA5}">
                      <a16:colId xmlns:a16="http://schemas.microsoft.com/office/drawing/2014/main" val="437416036"/>
                    </a:ext>
                  </a:extLst>
                </a:gridCol>
                <a:gridCol w="1748707">
                  <a:extLst>
                    <a:ext uri="{9D8B030D-6E8A-4147-A177-3AD203B41FA5}">
                      <a16:colId xmlns:a16="http://schemas.microsoft.com/office/drawing/2014/main" val="800319519"/>
                    </a:ext>
                  </a:extLst>
                </a:gridCol>
                <a:gridCol w="1554405">
                  <a:extLst>
                    <a:ext uri="{9D8B030D-6E8A-4147-A177-3AD203B41FA5}">
                      <a16:colId xmlns:a16="http://schemas.microsoft.com/office/drawing/2014/main" val="369609346"/>
                    </a:ext>
                  </a:extLst>
                </a:gridCol>
                <a:gridCol w="1367877">
                  <a:extLst>
                    <a:ext uri="{9D8B030D-6E8A-4147-A177-3AD203B41FA5}">
                      <a16:colId xmlns:a16="http://schemas.microsoft.com/office/drawing/2014/main" val="1831753478"/>
                    </a:ext>
                  </a:extLst>
                </a:gridCol>
                <a:gridCol w="1554405">
                  <a:extLst>
                    <a:ext uri="{9D8B030D-6E8A-4147-A177-3AD203B41FA5}">
                      <a16:colId xmlns:a16="http://schemas.microsoft.com/office/drawing/2014/main" val="3093280978"/>
                    </a:ext>
                  </a:extLst>
                </a:gridCol>
                <a:gridCol w="1468914">
                  <a:extLst>
                    <a:ext uri="{9D8B030D-6E8A-4147-A177-3AD203B41FA5}">
                      <a16:colId xmlns:a16="http://schemas.microsoft.com/office/drawing/2014/main" val="1983040195"/>
                    </a:ext>
                  </a:extLst>
                </a:gridCol>
                <a:gridCol w="341968">
                  <a:extLst>
                    <a:ext uri="{9D8B030D-6E8A-4147-A177-3AD203B41FA5}">
                      <a16:colId xmlns:a16="http://schemas.microsoft.com/office/drawing/2014/main" val="1395819796"/>
                    </a:ext>
                  </a:extLst>
                </a:gridCol>
                <a:gridCol w="1461143">
                  <a:extLst>
                    <a:ext uri="{9D8B030D-6E8A-4147-A177-3AD203B41FA5}">
                      <a16:colId xmlns:a16="http://schemas.microsoft.com/office/drawing/2014/main" val="3542185826"/>
                    </a:ext>
                  </a:extLst>
                </a:gridCol>
              </a:tblGrid>
              <a:tr h="61907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Importo </a:t>
                      </a:r>
                      <a:b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 pagare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Data </a:t>
                      </a:r>
                      <a:b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Scadenza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Pagato</a:t>
                      </a:r>
                      <a:b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Contanti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Pagato</a:t>
                      </a:r>
                      <a:b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Bonifico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Residuo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Importo </a:t>
                      </a:r>
                      <a:b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Scaduto?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Colonna Nascosta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4564281"/>
                  </a:ext>
                </a:extLst>
              </a:tr>
              <a:tr h="309535"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100,00 €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01/04/2025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100,00 €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FALSO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4230349"/>
                  </a:ext>
                </a:extLst>
              </a:tr>
              <a:tr h="309535"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200,00 €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15/04/2025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200,00 €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Scaduto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VERO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8834640"/>
                  </a:ext>
                </a:extLst>
              </a:tr>
              <a:tr h="309535"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300,00 €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01/05/2025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FALSO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1673292"/>
                  </a:ext>
                </a:extLst>
              </a:tr>
              <a:tr h="309535"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250,00 €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15/05/2025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FALSO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33448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83797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833B933-49A6-113F-BC92-6F08D1F34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Riassumendo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9C29B80-9249-7F50-E3C6-E3962675757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it-IT" sz="2400" cap="none" dirty="0"/>
              <a:t>Quindi, che differenza c'è fra E ed O? Con la funzione E, la risposta è VERO se tutti i valori soddisfano una condizione data; con la funzione O, la risposta è VERO se un solo valore soddisfa una condizione data.</a:t>
            </a:r>
          </a:p>
        </p:txBody>
      </p:sp>
    </p:spTree>
    <p:extLst>
      <p:ext uri="{BB962C8B-B14F-4D97-AF65-F5344CB8AC3E}">
        <p14:creationId xmlns:p14="http://schemas.microsoft.com/office/powerpoint/2010/main" val="31308753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081DBBE-C325-C9B3-E65A-1C22320C4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9" y="0"/>
            <a:ext cx="10364451" cy="1596177"/>
          </a:xfrm>
        </p:spPr>
        <p:txBody>
          <a:bodyPr/>
          <a:lstStyle/>
          <a:p>
            <a:r>
              <a:rPr lang="it-IT" dirty="0"/>
              <a:t>Somma di ora - Minuti</a:t>
            </a:r>
          </a:p>
        </p:txBody>
      </p:sp>
      <p:graphicFrame>
        <p:nvGraphicFramePr>
          <p:cNvPr id="5" name="Segnaposto contenuto 4">
            <a:extLst>
              <a:ext uri="{FF2B5EF4-FFF2-40B4-BE49-F238E27FC236}">
                <a16:creationId xmlns:a16="http://schemas.microsoft.com/office/drawing/2014/main" id="{1B3E653B-E96C-DF5E-FE73-9FDF684923AD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846874049"/>
              </p:ext>
            </p:extLst>
          </p:nvPr>
        </p:nvGraphicFramePr>
        <p:xfrm>
          <a:off x="2204041" y="2793705"/>
          <a:ext cx="5079261" cy="19377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57600">
                  <a:extLst>
                    <a:ext uri="{9D8B030D-6E8A-4147-A177-3AD203B41FA5}">
                      <a16:colId xmlns:a16="http://schemas.microsoft.com/office/drawing/2014/main" val="2105662955"/>
                    </a:ext>
                  </a:extLst>
                </a:gridCol>
                <a:gridCol w="1627062">
                  <a:extLst>
                    <a:ext uri="{9D8B030D-6E8A-4147-A177-3AD203B41FA5}">
                      <a16:colId xmlns:a16="http://schemas.microsoft.com/office/drawing/2014/main" val="397147571"/>
                    </a:ext>
                  </a:extLst>
                </a:gridCol>
                <a:gridCol w="1331344">
                  <a:extLst>
                    <a:ext uri="{9D8B030D-6E8A-4147-A177-3AD203B41FA5}">
                      <a16:colId xmlns:a16="http://schemas.microsoft.com/office/drawing/2014/main" val="1825486877"/>
                    </a:ext>
                  </a:extLst>
                </a:gridCol>
                <a:gridCol w="1063255">
                  <a:extLst>
                    <a:ext uri="{9D8B030D-6E8A-4147-A177-3AD203B41FA5}">
                      <a16:colId xmlns:a16="http://schemas.microsoft.com/office/drawing/2014/main" val="1708177951"/>
                    </a:ext>
                  </a:extLst>
                </a:gridCol>
              </a:tblGrid>
              <a:tr h="645928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1" u="none" strike="noStrike" dirty="0">
                          <a:effectLst/>
                        </a:rPr>
                        <a:t>Ora</a:t>
                      </a:r>
                      <a:endParaRPr lang="it-IT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2000" b="1" u="none" strike="noStrike" dirty="0">
                          <a:effectLst/>
                        </a:rPr>
                        <a:t>Minuti </a:t>
                      </a:r>
                      <a:br>
                        <a:rPr lang="it-IT" sz="2000" b="1" u="none" strike="noStrike" dirty="0">
                          <a:effectLst/>
                        </a:rPr>
                      </a:br>
                      <a:r>
                        <a:rPr lang="it-IT" sz="2000" b="1" u="none" strike="noStrike" dirty="0">
                          <a:effectLst/>
                        </a:rPr>
                        <a:t>da aggiungere</a:t>
                      </a:r>
                      <a:endParaRPr lang="it-IT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t-IT" sz="2000" b="1" u="none" strike="noStrike" dirty="0">
                          <a:effectLst/>
                        </a:rPr>
                        <a:t>Somma</a:t>
                      </a:r>
                      <a:endParaRPr lang="it-IT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887880"/>
                  </a:ext>
                </a:extLst>
              </a:tr>
              <a:tr h="322964">
                <a:tc>
                  <a:txBody>
                    <a:bodyPr/>
                    <a:lstStyle/>
                    <a:p>
                      <a:pPr algn="l" fontAlgn="b"/>
                      <a:r>
                        <a:rPr lang="it-IT" sz="2000" u="none" strike="noStrike" dirty="0">
                          <a:effectLst/>
                        </a:rPr>
                        <a:t>09:30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2000" u="none" strike="noStrike" dirty="0">
                          <a:effectLst/>
                        </a:rPr>
                        <a:t>2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000" u="none" strike="noStrike" dirty="0">
                          <a:effectLst/>
                        </a:rPr>
                        <a:t>09:32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4164690"/>
                  </a:ext>
                </a:extLst>
              </a:tr>
              <a:tr h="322964">
                <a:tc>
                  <a:txBody>
                    <a:bodyPr/>
                    <a:lstStyle/>
                    <a:p>
                      <a:pPr algn="l" fontAlgn="b"/>
                      <a:r>
                        <a:rPr lang="it-IT" sz="2000" u="none" strike="noStrike" dirty="0">
                          <a:effectLst/>
                        </a:rPr>
                        <a:t>09:30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2000" u="none" strike="noStrike" dirty="0">
                          <a:effectLst/>
                        </a:rPr>
                        <a:t>00:02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000" u="none" strike="noStrike" dirty="0">
                          <a:effectLst/>
                        </a:rPr>
                        <a:t>09:32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7799827"/>
                  </a:ext>
                </a:extLst>
              </a:tr>
              <a:tr h="322964">
                <a:tc>
                  <a:txBody>
                    <a:bodyPr/>
                    <a:lstStyle/>
                    <a:p>
                      <a:pPr algn="l" fontAlgn="b"/>
                      <a:r>
                        <a:rPr lang="it-IT" sz="2000" u="none" strike="noStrike" dirty="0">
                          <a:effectLst/>
                        </a:rPr>
                        <a:t>09:30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2000" u="none" strike="noStrike">
                          <a:effectLst/>
                        </a:rPr>
                        <a:t>2</a:t>
                      </a:r>
                      <a:endParaRPr lang="it-IT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000" u="none" strike="noStrike" dirty="0">
                          <a:effectLst/>
                        </a:rPr>
                        <a:t>09:32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0486625"/>
                  </a:ext>
                </a:extLst>
              </a:tr>
              <a:tr h="322964">
                <a:tc>
                  <a:txBody>
                    <a:bodyPr/>
                    <a:lstStyle/>
                    <a:p>
                      <a:pPr algn="r" fontAlgn="b"/>
                      <a:r>
                        <a:rPr lang="it-IT" sz="2000" u="none" strike="noStrike" dirty="0">
                          <a:effectLst/>
                        </a:rPr>
                        <a:t>09:30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2000" u="none" strike="noStrike" dirty="0">
                          <a:effectLst/>
                        </a:rPr>
                        <a:t>00:02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000" u="none" strike="noStrike" dirty="0">
                          <a:effectLst/>
                        </a:rPr>
                        <a:t>09:32</a:t>
                      </a:r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it-IT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9600277"/>
                  </a:ext>
                </a:extLst>
              </a:tr>
            </a:tbl>
          </a:graphicData>
        </a:graphic>
      </p:graphicFrame>
      <p:pic>
        <p:nvPicPr>
          <p:cNvPr id="6" name="Immagine 5">
            <a:extLst>
              <a:ext uri="{FF2B5EF4-FFF2-40B4-BE49-F238E27FC236}">
                <a16:creationId xmlns:a16="http://schemas.microsoft.com/office/drawing/2014/main" id="{D7FA1DDF-4E7A-968B-1AFE-3ACB236039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847" y="3440430"/>
            <a:ext cx="2414370" cy="13024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C43C050A-4F73-39E4-ED9B-9297DD63E133}"/>
              </a:ext>
            </a:extLst>
          </p:cNvPr>
          <p:cNvSpPr txBox="1"/>
          <p:nvPr/>
        </p:nvSpPr>
        <p:spPr>
          <a:xfrm>
            <a:off x="648586" y="3710912"/>
            <a:ext cx="818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Testo</a:t>
            </a:r>
          </a:p>
        </p:txBody>
      </p:sp>
      <p:cxnSp>
        <p:nvCxnSpPr>
          <p:cNvPr id="9" name="Connettore 2 8">
            <a:extLst>
              <a:ext uri="{FF2B5EF4-FFF2-40B4-BE49-F238E27FC236}">
                <a16:creationId xmlns:a16="http://schemas.microsoft.com/office/drawing/2014/main" id="{16A2A3E5-1E4E-9EC0-F2B5-2CAA67FB3DCA}"/>
              </a:ext>
            </a:extLst>
          </p:cNvPr>
          <p:cNvCxnSpPr>
            <a:stCxn id="7" idx="3"/>
          </p:cNvCxnSpPr>
          <p:nvPr/>
        </p:nvCxnSpPr>
        <p:spPr>
          <a:xfrm flipV="1">
            <a:off x="1467293" y="3636335"/>
            <a:ext cx="648586" cy="2592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a gomito 10">
            <a:extLst>
              <a:ext uri="{FF2B5EF4-FFF2-40B4-BE49-F238E27FC236}">
                <a16:creationId xmlns:a16="http://schemas.microsoft.com/office/drawing/2014/main" id="{DC849907-708F-97B4-9E6D-66476F718685}"/>
              </a:ext>
            </a:extLst>
          </p:cNvPr>
          <p:cNvCxnSpPr>
            <a:stCxn id="7" idx="3"/>
          </p:cNvCxnSpPr>
          <p:nvPr/>
        </p:nvCxnSpPr>
        <p:spPr>
          <a:xfrm>
            <a:off x="1467293" y="3895578"/>
            <a:ext cx="574158" cy="1270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>
            <a:extLst>
              <a:ext uri="{FF2B5EF4-FFF2-40B4-BE49-F238E27FC236}">
                <a16:creationId xmlns:a16="http://schemas.microsoft.com/office/drawing/2014/main" id="{3F1E1D1B-4062-5E3A-00D2-9222D94304BA}"/>
              </a:ext>
            </a:extLst>
          </p:cNvPr>
          <p:cNvCxnSpPr>
            <a:stCxn id="7" idx="3"/>
          </p:cNvCxnSpPr>
          <p:nvPr/>
        </p:nvCxnSpPr>
        <p:spPr>
          <a:xfrm>
            <a:off x="1467293" y="3895578"/>
            <a:ext cx="574158" cy="3042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EA75B60F-95C4-A8AA-4BD9-B623C6B131C4}"/>
              </a:ext>
            </a:extLst>
          </p:cNvPr>
          <p:cNvSpPr txBox="1"/>
          <p:nvPr/>
        </p:nvSpPr>
        <p:spPr>
          <a:xfrm>
            <a:off x="733647" y="5082363"/>
            <a:ext cx="616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Ora</a:t>
            </a:r>
          </a:p>
        </p:txBody>
      </p:sp>
      <p:cxnSp>
        <p:nvCxnSpPr>
          <p:cNvPr id="16" name="Connettore 2 15">
            <a:extLst>
              <a:ext uri="{FF2B5EF4-FFF2-40B4-BE49-F238E27FC236}">
                <a16:creationId xmlns:a16="http://schemas.microsoft.com/office/drawing/2014/main" id="{D3274A9A-4E92-8AA3-F638-F0A2D0B843F7}"/>
              </a:ext>
            </a:extLst>
          </p:cNvPr>
          <p:cNvCxnSpPr>
            <a:stCxn id="14" idx="3"/>
          </p:cNvCxnSpPr>
          <p:nvPr/>
        </p:nvCxnSpPr>
        <p:spPr>
          <a:xfrm flipV="1">
            <a:off x="1350335" y="4731489"/>
            <a:ext cx="853706" cy="5355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B76FE602-ECC0-8053-32E4-5A891B4538E0}"/>
              </a:ext>
            </a:extLst>
          </p:cNvPr>
          <p:cNvSpPr txBox="1"/>
          <p:nvPr/>
        </p:nvSpPr>
        <p:spPr>
          <a:xfrm>
            <a:off x="3264195" y="2126511"/>
            <a:ext cx="96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Numero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867D3B99-CCB5-7005-7215-0C5B266AF812}"/>
              </a:ext>
            </a:extLst>
          </p:cNvPr>
          <p:cNvSpPr txBox="1"/>
          <p:nvPr/>
        </p:nvSpPr>
        <p:spPr>
          <a:xfrm>
            <a:off x="2908004" y="5267029"/>
            <a:ext cx="712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Testo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EFF4D184-A14F-AE88-3B6C-F62F77CDB5F2}"/>
              </a:ext>
            </a:extLst>
          </p:cNvPr>
          <p:cNvSpPr txBox="1"/>
          <p:nvPr/>
        </p:nvSpPr>
        <p:spPr>
          <a:xfrm>
            <a:off x="3875567" y="5267029"/>
            <a:ext cx="712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Ora</a:t>
            </a:r>
          </a:p>
        </p:txBody>
      </p:sp>
      <p:cxnSp>
        <p:nvCxnSpPr>
          <p:cNvPr id="21" name="Connettore 2 20">
            <a:extLst>
              <a:ext uri="{FF2B5EF4-FFF2-40B4-BE49-F238E27FC236}">
                <a16:creationId xmlns:a16="http://schemas.microsoft.com/office/drawing/2014/main" id="{F24C0462-1A6C-BB0F-2248-AAF54AAED1C1}"/>
              </a:ext>
            </a:extLst>
          </p:cNvPr>
          <p:cNvCxnSpPr>
            <a:stCxn id="18" idx="0"/>
          </p:cNvCxnSpPr>
          <p:nvPr/>
        </p:nvCxnSpPr>
        <p:spPr>
          <a:xfrm flipV="1">
            <a:off x="3264195" y="4047719"/>
            <a:ext cx="356191" cy="12193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>
            <a:extLst>
              <a:ext uri="{FF2B5EF4-FFF2-40B4-BE49-F238E27FC236}">
                <a16:creationId xmlns:a16="http://schemas.microsoft.com/office/drawing/2014/main" id="{13E23194-CF1F-8DAC-EE21-C0C6569746B1}"/>
              </a:ext>
            </a:extLst>
          </p:cNvPr>
          <p:cNvCxnSpPr>
            <a:stCxn id="18" idx="0"/>
          </p:cNvCxnSpPr>
          <p:nvPr/>
        </p:nvCxnSpPr>
        <p:spPr>
          <a:xfrm flipV="1">
            <a:off x="3264195" y="4274288"/>
            <a:ext cx="483781" cy="9927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>
            <a:extLst>
              <a:ext uri="{FF2B5EF4-FFF2-40B4-BE49-F238E27FC236}">
                <a16:creationId xmlns:a16="http://schemas.microsoft.com/office/drawing/2014/main" id="{31A3E1E2-C669-D488-D1E0-FD07A0A0A3E8}"/>
              </a:ext>
            </a:extLst>
          </p:cNvPr>
          <p:cNvCxnSpPr>
            <a:stCxn id="19" idx="0"/>
          </p:cNvCxnSpPr>
          <p:nvPr/>
        </p:nvCxnSpPr>
        <p:spPr>
          <a:xfrm flipH="1" flipV="1">
            <a:off x="4019107" y="4657374"/>
            <a:ext cx="212651" cy="6096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2 26">
            <a:extLst>
              <a:ext uri="{FF2B5EF4-FFF2-40B4-BE49-F238E27FC236}">
                <a16:creationId xmlns:a16="http://schemas.microsoft.com/office/drawing/2014/main" id="{263CFC85-5D89-6B4C-934D-7866AEE0E8D5}"/>
              </a:ext>
            </a:extLst>
          </p:cNvPr>
          <p:cNvCxnSpPr>
            <a:stCxn id="17" idx="2"/>
          </p:cNvCxnSpPr>
          <p:nvPr/>
        </p:nvCxnSpPr>
        <p:spPr>
          <a:xfrm>
            <a:off x="3747977" y="2495843"/>
            <a:ext cx="728330" cy="11404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83B0499F-5547-2514-672E-6A0974FA752A}"/>
              </a:ext>
            </a:extLst>
          </p:cNvPr>
          <p:cNvSpPr txBox="1"/>
          <p:nvPr/>
        </p:nvSpPr>
        <p:spPr>
          <a:xfrm>
            <a:off x="648586" y="1085850"/>
            <a:ext cx="11032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Il tempo come la data, sono frazioni o multipli del giorno, </a:t>
            </a:r>
          </a:p>
        </p:txBody>
      </p:sp>
      <p:cxnSp>
        <p:nvCxnSpPr>
          <p:cNvPr id="4" name="Connettore 2 3">
            <a:extLst>
              <a:ext uri="{FF2B5EF4-FFF2-40B4-BE49-F238E27FC236}">
                <a16:creationId xmlns:a16="http://schemas.microsoft.com/office/drawing/2014/main" id="{005F0BBF-D5EB-A52F-85F1-9405ECF396B5}"/>
              </a:ext>
            </a:extLst>
          </p:cNvPr>
          <p:cNvCxnSpPr/>
          <p:nvPr/>
        </p:nvCxnSpPr>
        <p:spPr>
          <a:xfrm flipH="1" flipV="1">
            <a:off x="6400800" y="2319454"/>
            <a:ext cx="546410" cy="11209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2 9">
            <a:extLst>
              <a:ext uri="{FF2B5EF4-FFF2-40B4-BE49-F238E27FC236}">
                <a16:creationId xmlns:a16="http://schemas.microsoft.com/office/drawing/2014/main" id="{6024036A-D038-1F8A-E910-CA8C63CC1E76}"/>
              </a:ext>
            </a:extLst>
          </p:cNvPr>
          <p:cNvCxnSpPr>
            <a:cxnSpLocks/>
            <a:stCxn id="6" idx="0"/>
          </p:cNvCxnSpPr>
          <p:nvPr/>
        </p:nvCxnSpPr>
        <p:spPr>
          <a:xfrm flipH="1" flipV="1">
            <a:off x="7393259" y="2330605"/>
            <a:ext cx="29773" cy="1109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>
            <a:extLst>
              <a:ext uri="{FF2B5EF4-FFF2-40B4-BE49-F238E27FC236}">
                <a16:creationId xmlns:a16="http://schemas.microsoft.com/office/drawing/2014/main" id="{208ED6D8-3FA3-4607-FA3E-65B4971A6C0A}"/>
              </a:ext>
            </a:extLst>
          </p:cNvPr>
          <p:cNvCxnSpPr/>
          <p:nvPr/>
        </p:nvCxnSpPr>
        <p:spPr>
          <a:xfrm flipV="1">
            <a:off x="7783551" y="2319454"/>
            <a:ext cx="501805" cy="11209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21346F45-F481-96E1-97A1-42890081805D}"/>
              </a:ext>
            </a:extLst>
          </p:cNvPr>
          <p:cNvSpPr txBox="1"/>
          <p:nvPr/>
        </p:nvSpPr>
        <p:spPr>
          <a:xfrm>
            <a:off x="5880582" y="1985516"/>
            <a:ext cx="96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rgbClr val="FF0000"/>
                </a:solidFill>
              </a:rPr>
              <a:t>Giorni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221C714D-CCDC-2E81-307A-72F90DFCA267}"/>
              </a:ext>
            </a:extLst>
          </p:cNvPr>
          <p:cNvSpPr txBox="1"/>
          <p:nvPr/>
        </p:nvSpPr>
        <p:spPr>
          <a:xfrm>
            <a:off x="6947210" y="1979843"/>
            <a:ext cx="96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rgbClr val="FF0000"/>
                </a:solidFill>
              </a:rPr>
              <a:t>Ore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C8D71A63-A004-C0AC-5101-625BA61A85EB}"/>
              </a:ext>
            </a:extLst>
          </p:cNvPr>
          <p:cNvSpPr txBox="1"/>
          <p:nvPr/>
        </p:nvSpPr>
        <p:spPr>
          <a:xfrm>
            <a:off x="8020451" y="1970461"/>
            <a:ext cx="967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rgbClr val="FF0000"/>
                </a:solidFill>
              </a:rPr>
              <a:t>Minuti</a:t>
            </a:r>
          </a:p>
        </p:txBody>
      </p:sp>
    </p:spTree>
    <p:extLst>
      <p:ext uri="{BB962C8B-B14F-4D97-AF65-F5344CB8AC3E}">
        <p14:creationId xmlns:p14="http://schemas.microsoft.com/office/powerpoint/2010/main" val="39421652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FA96BBB-2875-9ADB-4ED7-FDFE8F3C0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0"/>
            <a:ext cx="10364451" cy="1596177"/>
          </a:xfrm>
        </p:spPr>
        <p:txBody>
          <a:bodyPr/>
          <a:lstStyle/>
          <a:p>
            <a:r>
              <a:rPr lang="it-IT" dirty="0"/>
              <a:t>Riferimenti relativi e assoluti in Excel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8864276-B551-0E36-62AF-7214CCFA358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596178"/>
            <a:ext cx="10363826" cy="419502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b="1" dirty="0">
                <a:solidFill>
                  <a:srgbClr val="00B0F0"/>
                </a:solidFill>
              </a:rPr>
              <a:t>Riferimenti relativi</a:t>
            </a:r>
          </a:p>
          <a:p>
            <a:endParaRPr lang="it-IT" dirty="0"/>
          </a:p>
          <a:p>
            <a:r>
              <a:rPr lang="it-IT" dirty="0"/>
              <a:t>    </a:t>
            </a:r>
            <a:r>
              <a:rPr lang="it-IT" cap="none" dirty="0"/>
              <a:t>Si riferiscono alla cella in modo relativo al punto in cui si copia/formula.</a:t>
            </a:r>
          </a:p>
          <a:p>
            <a:r>
              <a:rPr lang="it-IT" cap="none" dirty="0"/>
              <a:t>    Quando copiamo una formula con riferimenti relativi, i riferimenti cambiano in modo proporzionale.</a:t>
            </a:r>
          </a:p>
          <a:p>
            <a:endParaRPr lang="it-IT" dirty="0"/>
          </a:p>
          <a:p>
            <a:pPr marL="0" indent="0">
              <a:buNone/>
            </a:pPr>
            <a:r>
              <a:rPr lang="it-IT" b="1" dirty="0">
                <a:solidFill>
                  <a:srgbClr val="00B0F0"/>
                </a:solidFill>
              </a:rPr>
              <a:t>Esempio:</a:t>
            </a:r>
          </a:p>
          <a:p>
            <a:endParaRPr lang="it-IT" dirty="0"/>
          </a:p>
          <a:p>
            <a:r>
              <a:rPr lang="it-IT" cap="none" dirty="0"/>
              <a:t>    Formula in A1: =B1+C1</a:t>
            </a:r>
          </a:p>
          <a:p>
            <a:r>
              <a:rPr lang="it-IT" cap="none" dirty="0"/>
              <a:t>    Copiando in A2, diventa: =B2+C2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243325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0B5B6EB-CDAC-0B95-E07A-CCD9ED762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9" y="0"/>
            <a:ext cx="10364451" cy="1596177"/>
          </a:xfrm>
        </p:spPr>
        <p:txBody>
          <a:bodyPr/>
          <a:lstStyle/>
          <a:p>
            <a:r>
              <a:rPr lang="it-IT" dirty="0"/>
              <a:t>Riferimenti relativi e assoluti in Excel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8DD48DA-AC6A-9296-AF0F-158016C5775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149" y="1596177"/>
            <a:ext cx="10363826" cy="398470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b="1" dirty="0">
                <a:solidFill>
                  <a:srgbClr val="00B0F0"/>
                </a:solidFill>
              </a:rPr>
              <a:t>Riferimenti assoluti</a:t>
            </a:r>
          </a:p>
          <a:p>
            <a:endParaRPr lang="it-IT" dirty="0"/>
          </a:p>
          <a:p>
            <a:r>
              <a:rPr lang="it-IT" cap="none" dirty="0"/>
              <a:t>    Si riferiscono sempre alla stessa cella, indipendentemente da dove copiamo.</a:t>
            </a:r>
          </a:p>
          <a:p>
            <a:r>
              <a:rPr lang="it-IT" cap="none" dirty="0"/>
              <a:t>    Si ottengono con il simbolo $ davanti alle colonne e/o righe.</a:t>
            </a:r>
          </a:p>
          <a:p>
            <a:endParaRPr lang="it-IT" dirty="0"/>
          </a:p>
          <a:p>
            <a:pPr marL="0" indent="0">
              <a:buNone/>
            </a:pPr>
            <a:r>
              <a:rPr lang="it-IT" b="1" dirty="0">
                <a:solidFill>
                  <a:srgbClr val="00B0F0"/>
                </a:solidFill>
              </a:rPr>
              <a:t>Esempio:</a:t>
            </a:r>
          </a:p>
          <a:p>
            <a:endParaRPr lang="it-IT" dirty="0"/>
          </a:p>
          <a:p>
            <a:r>
              <a:rPr lang="it-IT" cap="none" dirty="0"/>
              <a:t>    Formula in A1: =$B$1+C1</a:t>
            </a:r>
          </a:p>
          <a:p>
            <a:r>
              <a:rPr lang="it-IT" cap="none" dirty="0"/>
              <a:t>    Copiando in A2, diventa: =$B$1+C2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767816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C2D7C-BE1A-E05A-705C-BC29B4E7A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8228EB3-6C56-B694-8D04-0795B70F1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9" y="0"/>
            <a:ext cx="10364451" cy="1596177"/>
          </a:xfrm>
        </p:spPr>
        <p:txBody>
          <a:bodyPr/>
          <a:lstStyle/>
          <a:p>
            <a:r>
              <a:rPr lang="it-IT" dirty="0"/>
              <a:t>Riferimenti relativi e assoluti in Excel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B4E49E2-A1E0-0B5B-17BE-2A6EBB91288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806498"/>
            <a:ext cx="10363826" cy="39847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b="1" dirty="0">
                <a:solidFill>
                  <a:srgbClr val="00B0F0"/>
                </a:solidFill>
              </a:rPr>
              <a:t>Riferimenti misti</a:t>
            </a:r>
          </a:p>
          <a:p>
            <a:pPr marL="0" indent="0">
              <a:buNone/>
            </a:pPr>
            <a:endParaRPr lang="it-IT" b="1" cap="none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it-IT" b="1" cap="none" dirty="0">
                <a:solidFill>
                  <a:srgbClr val="00B0F0"/>
                </a:solidFill>
              </a:rPr>
              <a:t>    </a:t>
            </a:r>
            <a:r>
              <a:rPr lang="it-IT" cap="none" dirty="0"/>
              <a:t>Solo colonna o riga sono assolute.</a:t>
            </a:r>
          </a:p>
          <a:p>
            <a:pPr marL="0" indent="0">
              <a:buNone/>
            </a:pPr>
            <a:r>
              <a:rPr lang="it-IT" cap="none" dirty="0"/>
              <a:t>    </a:t>
            </a:r>
          </a:p>
          <a:p>
            <a:pPr marL="0" indent="0">
              <a:buNone/>
            </a:pPr>
            <a:r>
              <a:rPr lang="it-IT" cap="none" dirty="0">
                <a:solidFill>
                  <a:srgbClr val="00B0F0"/>
                </a:solidFill>
              </a:rPr>
              <a:t>Esempi:</a:t>
            </a:r>
          </a:p>
          <a:p>
            <a:pPr marL="0" indent="0">
              <a:buNone/>
            </a:pPr>
            <a:r>
              <a:rPr lang="it-IT" cap="none" dirty="0"/>
              <a:t>        $B1 (colonna assoluta, riga relativa)</a:t>
            </a:r>
          </a:p>
          <a:p>
            <a:pPr marL="0" indent="0">
              <a:buNone/>
            </a:pPr>
            <a:r>
              <a:rPr lang="it-IT" cap="none" dirty="0"/>
              <a:t>        B$1 (colonna relativa, riga assoluta)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356559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20921E4-B04A-439D-29A2-510777EC8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9" y="0"/>
            <a:ext cx="10364451" cy="1596177"/>
          </a:xfrm>
        </p:spPr>
        <p:txBody>
          <a:bodyPr/>
          <a:lstStyle/>
          <a:p>
            <a:r>
              <a:rPr lang="it-IT" dirty="0"/>
              <a:t>Esercizio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CF587E03-FBD5-B7A5-DD24-296B71D0349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913149" y="1175058"/>
            <a:ext cx="10621421" cy="4919395"/>
          </a:xfrm>
        </p:spPr>
      </p:pic>
    </p:spTree>
    <p:extLst>
      <p:ext uri="{BB962C8B-B14F-4D97-AF65-F5344CB8AC3E}">
        <p14:creationId xmlns:p14="http://schemas.microsoft.com/office/powerpoint/2010/main" val="29509842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C635B3F-2D1C-3FBF-984A-444743A94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9" y="0"/>
            <a:ext cx="10364451" cy="1596177"/>
          </a:xfrm>
        </p:spPr>
        <p:txBody>
          <a:bodyPr/>
          <a:lstStyle/>
          <a:p>
            <a:r>
              <a:rPr lang="it-IT"/>
              <a:t>Introduzione ai formati di dati in Excel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7814A3E-D1AB-5DCA-C49D-4D919FFE7C6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it-IT" sz="2400" cap="none" dirty="0"/>
              <a:t>In Excel, i </a:t>
            </a:r>
            <a:r>
              <a:rPr lang="it-IT" sz="2400" b="1" cap="none" dirty="0"/>
              <a:t>formati di dati</a:t>
            </a:r>
            <a:r>
              <a:rPr lang="it-IT" sz="2400" cap="none" dirty="0"/>
              <a:t> determinano come vengono visualizzati e interpretati i valori nelle celle.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2400" cap="none" dirty="0"/>
          </a:p>
          <a:p>
            <a:pPr>
              <a:buFont typeface="Arial" panose="020B0604020202020204" pitchFamily="34" charset="0"/>
              <a:buChar char="•"/>
            </a:pPr>
            <a:endParaRPr lang="it-IT" sz="2400" cap="none" dirty="0"/>
          </a:p>
          <a:p>
            <a:pPr>
              <a:buFont typeface="Arial" panose="020B0604020202020204" pitchFamily="34" charset="0"/>
              <a:buChar char="•"/>
            </a:pPr>
            <a:r>
              <a:rPr lang="it-IT" sz="2400" cap="none" dirty="0"/>
              <a:t>È importante scegliere il formato corretto per garantire accuratezza e chiarezza nelle elaborazioni.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037763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DF59BD3-C472-D89B-2A60-F38F9EE4A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9" y="0"/>
            <a:ext cx="10364451" cy="1596177"/>
          </a:xfrm>
        </p:spPr>
        <p:txBody>
          <a:bodyPr/>
          <a:lstStyle/>
          <a:p>
            <a:r>
              <a:rPr lang="it-IT" dirty="0"/>
              <a:t>Tipi di formati di dati principali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A7DD0B4-8A8F-B32C-2E96-2B817F2C9E5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596178"/>
            <a:ext cx="10363826" cy="4748866"/>
          </a:xfrm>
        </p:spPr>
        <p:txBody>
          <a:bodyPr>
            <a:normAutofit fontScale="92500" lnSpcReduction="20000"/>
          </a:bodyPr>
          <a:lstStyle/>
          <a:p>
            <a:endParaRPr lang="it-IT" dirty="0"/>
          </a:p>
          <a:p>
            <a:endParaRPr lang="it-IT" dirty="0"/>
          </a:p>
          <a:p>
            <a:pPr marL="0" indent="0">
              <a:buNone/>
            </a:pPr>
            <a:r>
              <a:rPr lang="it-IT" dirty="0"/>
              <a:t>    </a:t>
            </a:r>
            <a:r>
              <a:rPr lang="it-IT" dirty="0">
                <a:solidFill>
                  <a:srgbClr val="00B0F0"/>
                </a:solidFill>
              </a:rPr>
              <a:t>Generale</a:t>
            </a:r>
          </a:p>
          <a:p>
            <a:r>
              <a:rPr lang="it-IT" cap="none" dirty="0"/>
              <a:t>        È il formato predefinito.</a:t>
            </a:r>
          </a:p>
          <a:p>
            <a:r>
              <a:rPr lang="it-IT" cap="none" dirty="0"/>
              <a:t>        Excel interpreta il contenuto in modo automatico.</a:t>
            </a:r>
          </a:p>
          <a:p>
            <a:endParaRPr lang="it-IT" dirty="0"/>
          </a:p>
          <a:p>
            <a:pPr marL="0" indent="0">
              <a:buNone/>
            </a:pPr>
            <a:r>
              <a:rPr lang="it-IT" dirty="0">
                <a:solidFill>
                  <a:srgbClr val="00B0F0"/>
                </a:solidFill>
              </a:rPr>
              <a:t>    Numero</a:t>
            </a:r>
          </a:p>
          <a:p>
            <a:r>
              <a:rPr lang="it-IT" dirty="0"/>
              <a:t>        </a:t>
            </a:r>
            <a:r>
              <a:rPr lang="it-IT" cap="none" dirty="0"/>
              <a:t>Per valori numerici; puoi scegliere il numero di decimali, separatore delle migliaia, ecc</a:t>
            </a:r>
            <a:r>
              <a:rPr lang="it-IT" dirty="0"/>
              <a:t>.</a:t>
            </a:r>
          </a:p>
          <a:p>
            <a:endParaRPr lang="it-IT" dirty="0"/>
          </a:p>
          <a:p>
            <a:pPr marL="0" indent="0">
              <a:buNone/>
            </a:pPr>
            <a:r>
              <a:rPr lang="it-IT" dirty="0">
                <a:solidFill>
                  <a:srgbClr val="00B0F0"/>
                </a:solidFill>
              </a:rPr>
              <a:t>    Valuta / </a:t>
            </a:r>
            <a:r>
              <a:rPr lang="it-IT" dirty="0" err="1">
                <a:solidFill>
                  <a:srgbClr val="00B0F0"/>
                </a:solidFill>
              </a:rPr>
              <a:t>ContABILITà</a:t>
            </a:r>
            <a:endParaRPr lang="it-IT" dirty="0">
              <a:solidFill>
                <a:srgbClr val="00B0F0"/>
              </a:solidFill>
            </a:endParaRPr>
          </a:p>
          <a:p>
            <a:r>
              <a:rPr lang="it-IT" cap="none" dirty="0"/>
              <a:t>        Mostra simboli di valuta (€,$,£) e formattazione monetaria.</a:t>
            </a:r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167564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6C91BA-7A9D-D3FD-49B0-DF1482317A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CE983FD-A221-DD47-E2F7-BC1C17E26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9" y="0"/>
            <a:ext cx="10364451" cy="1596177"/>
          </a:xfrm>
        </p:spPr>
        <p:txBody>
          <a:bodyPr/>
          <a:lstStyle/>
          <a:p>
            <a:r>
              <a:rPr lang="it-IT" dirty="0"/>
              <a:t>Tipi di formati di dati principali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58F7D50-E2A9-8D42-E9FE-2DE816012F3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596178"/>
            <a:ext cx="10363826" cy="47488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/>
              <a:t>    </a:t>
            </a:r>
            <a:r>
              <a:rPr lang="it-IT" dirty="0">
                <a:solidFill>
                  <a:srgbClr val="00B0F0"/>
                </a:solidFill>
              </a:rPr>
              <a:t>Data</a:t>
            </a:r>
          </a:p>
          <a:p>
            <a:r>
              <a:rPr lang="it-IT" cap="none" dirty="0"/>
              <a:t>        Rappresenta le date; riconosce vari formati come gg/mm/</a:t>
            </a:r>
            <a:r>
              <a:rPr lang="it-IT" cap="none" dirty="0" err="1"/>
              <a:t>aaa</a:t>
            </a:r>
            <a:r>
              <a:rPr lang="it-IT" cap="none" dirty="0"/>
              <a:t>, mm/gg/</a:t>
            </a:r>
            <a:r>
              <a:rPr lang="it-IT" cap="none" dirty="0" err="1"/>
              <a:t>aaaa</a:t>
            </a:r>
            <a:r>
              <a:rPr lang="it-IT" cap="none" dirty="0"/>
              <a:t>, ecc.</a:t>
            </a:r>
          </a:p>
          <a:p>
            <a:endParaRPr lang="it-IT" dirty="0"/>
          </a:p>
          <a:p>
            <a:pPr marL="0" indent="0">
              <a:buNone/>
            </a:pPr>
            <a:r>
              <a:rPr lang="it-IT" dirty="0">
                <a:solidFill>
                  <a:srgbClr val="00B0F0"/>
                </a:solidFill>
              </a:rPr>
              <a:t>    Ora</a:t>
            </a:r>
          </a:p>
          <a:p>
            <a:r>
              <a:rPr lang="it-IT" cap="none" dirty="0"/>
              <a:t>        Per le ore, minuti, secondi e frazioni di ora.</a:t>
            </a:r>
          </a:p>
          <a:p>
            <a:endParaRPr lang="it-IT" dirty="0"/>
          </a:p>
          <a:p>
            <a:pPr marL="0" indent="0">
              <a:buNone/>
            </a:pPr>
            <a:r>
              <a:rPr lang="it-IT" dirty="0">
                <a:solidFill>
                  <a:srgbClr val="00B0F0"/>
                </a:solidFill>
              </a:rPr>
              <a:t>    Percentuale</a:t>
            </a:r>
          </a:p>
          <a:p>
            <a:r>
              <a:rPr lang="it-IT" dirty="0"/>
              <a:t>        </a:t>
            </a:r>
            <a:r>
              <a:rPr lang="it-IT" cap="none" dirty="0"/>
              <a:t>Mostra i numeri come percentuali.</a:t>
            </a:r>
          </a:p>
          <a:p>
            <a:r>
              <a:rPr lang="it-IT" cap="none" dirty="0"/>
              <a:t>        Es. 0,25 visualizzato come 25%.</a:t>
            </a:r>
          </a:p>
        </p:txBody>
      </p:sp>
    </p:spTree>
    <p:extLst>
      <p:ext uri="{BB962C8B-B14F-4D97-AF65-F5344CB8AC3E}">
        <p14:creationId xmlns:p14="http://schemas.microsoft.com/office/powerpoint/2010/main" val="3178088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3D726-C96D-B247-3EE3-F77F34625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9828C43-ECA6-2393-DF84-9D47E55E9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9" y="0"/>
            <a:ext cx="10364451" cy="1596177"/>
          </a:xfrm>
        </p:spPr>
        <p:txBody>
          <a:bodyPr/>
          <a:lstStyle/>
          <a:p>
            <a:r>
              <a:rPr lang="it-IT" dirty="0"/>
              <a:t>Tipi di formati di dati principali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D696713-F8D7-6522-C5EB-2F9826AB261F}"/>
              </a:ext>
            </a:extLst>
          </p:cNvPr>
          <p:cNvSpPr>
            <a:spLocks noGrp="1" noChangeArrowheads="1"/>
          </p:cNvSpPr>
          <p:nvPr>
            <p:ph sz="quarter" idx="13"/>
          </p:nvPr>
        </p:nvSpPr>
        <p:spPr bwMode="auto">
          <a:xfrm>
            <a:off x="914400" y="1603889"/>
            <a:ext cx="10571356" cy="4732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it-IT" altLang="it-IT" sz="1800" b="1" i="0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Frazione</a:t>
            </a:r>
          </a:p>
          <a:p>
            <a:pPr marL="457200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kumimoji="0" lang="it-IT" altLang="it-I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Visualizza i numeri come frazioni anziché decimali.</a:t>
            </a:r>
          </a:p>
          <a:p>
            <a:pPr marL="457200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kumimoji="0" lang="it-IT" altLang="it-IT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Esempio:</a:t>
            </a:r>
            <a:br>
              <a:rPr kumimoji="0" lang="it-IT" altLang="it-I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lang="it-IT" altLang="it-IT" sz="1600" cap="none" dirty="0">
                <a:latin typeface="Arial" panose="020B0604020202020204" pitchFamily="34" charset="0"/>
              </a:rPr>
              <a:t>	</a:t>
            </a:r>
            <a:r>
              <a:rPr kumimoji="0" lang="it-IT" altLang="it-I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Inserisci </a:t>
            </a:r>
            <a:r>
              <a:rPr kumimoji="0" lang="it-IT" altLang="it-IT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0,75</a:t>
            </a:r>
            <a:r>
              <a:rPr kumimoji="0" lang="it-IT" altLang="it-I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 applica il formato </a:t>
            </a:r>
            <a:r>
              <a:rPr kumimoji="0" lang="it-IT" altLang="it-IT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Frazione</a:t>
            </a:r>
            <a:r>
              <a:rPr kumimoji="0" lang="it-IT" altLang="it-I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Verrà visualizzato come </a:t>
            </a:r>
            <a:r>
              <a:rPr kumimoji="0" lang="it-IT" altLang="it-IT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¾</a:t>
            </a:r>
            <a:r>
              <a:rPr kumimoji="0" lang="it-IT" altLang="it-I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it-IT" altLang="it-IT" sz="1800" b="1" cap="none" dirty="0">
                <a:latin typeface="Arial" panose="020B0604020202020204" pitchFamily="34" charset="0"/>
              </a:rPr>
              <a:t>       </a:t>
            </a:r>
            <a:r>
              <a:rPr kumimoji="0" lang="it-IT" altLang="it-IT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Opzioni:</a:t>
            </a:r>
            <a:br>
              <a:rPr kumimoji="0" lang="it-IT" altLang="it-IT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lang="it-IT" altLang="it-IT" sz="1800" cap="none" dirty="0">
                <a:latin typeface="Arial" panose="020B0604020202020204" pitchFamily="34" charset="0"/>
              </a:rPr>
              <a:t>       </a:t>
            </a:r>
            <a:r>
              <a:rPr kumimoji="0" lang="it-IT" altLang="it-IT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Puoi scegliere fra: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it-IT" altLang="it-IT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Frazioni di base (es. 1/2, 3/4) 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it-IT" altLang="it-IT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Frazioni con denominatori più grandi (es. 1/8)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it-IT" altLang="it-IT" sz="1800" cap="none" dirty="0">
              <a:latin typeface="Arial" panose="020B0604020202020204" pitchFamily="34" charset="0"/>
            </a:endParaRPr>
          </a:p>
          <a:p>
            <a:pPr>
              <a:buNone/>
            </a:pPr>
            <a:r>
              <a:rPr lang="it-IT" sz="1800" b="1" dirty="0">
                <a:solidFill>
                  <a:srgbClr val="00B0F0"/>
                </a:solidFill>
              </a:rPr>
              <a:t>Scientifico</a:t>
            </a:r>
          </a:p>
          <a:p>
            <a:pPr marL="0" indent="0">
              <a:buNone/>
            </a:pPr>
            <a:r>
              <a:rPr lang="it-IT" sz="1600" cap="none" dirty="0"/>
              <a:t>Per rappresentare numeri molto grandi o molto piccoli in forma compatta, usando potenze di 10.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600" b="1" cap="none" dirty="0"/>
              <a:t>Esempio:</a:t>
            </a:r>
            <a:br>
              <a:rPr lang="it-IT" sz="1600" cap="none" dirty="0"/>
            </a:br>
            <a:r>
              <a:rPr lang="it-IT" sz="1600" cap="none" dirty="0"/>
              <a:t>Inserisci </a:t>
            </a:r>
            <a:r>
              <a:rPr lang="it-IT" sz="1600" b="1" cap="none" dirty="0"/>
              <a:t>1234567890</a:t>
            </a:r>
            <a:r>
              <a:rPr lang="it-IT" sz="1600" cap="none" dirty="0"/>
              <a:t> e applica il formato </a:t>
            </a:r>
            <a:r>
              <a:rPr lang="it-IT" sz="1600" b="1" cap="none" dirty="0"/>
              <a:t>Scientifico</a:t>
            </a:r>
            <a:r>
              <a:rPr lang="it-IT" sz="1600" cap="none" dirty="0"/>
              <a:t>. Verrà visualizzato come </a:t>
            </a:r>
            <a:r>
              <a:rPr lang="it-IT" sz="1600" b="1" cap="none" dirty="0"/>
              <a:t>1,23457E+09</a:t>
            </a:r>
            <a:r>
              <a:rPr lang="it-IT" sz="1600" cap="none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600" b="1" cap="none" dirty="0"/>
              <a:t>Quando usarlo:</a:t>
            </a:r>
            <a:br>
              <a:rPr lang="it-IT" sz="1600" cap="none" dirty="0"/>
            </a:br>
            <a:r>
              <a:rPr lang="it-IT" sz="1600" cap="none" dirty="0"/>
              <a:t>Specialmente in ambito scientifico e ingegneristico.</a:t>
            </a:r>
          </a:p>
        </p:txBody>
      </p:sp>
    </p:spTree>
    <p:extLst>
      <p:ext uri="{BB962C8B-B14F-4D97-AF65-F5344CB8AC3E}">
        <p14:creationId xmlns:p14="http://schemas.microsoft.com/office/powerpoint/2010/main" val="15203058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33BF1-9363-4864-44D1-4E1C827BC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B4D10F2-FF7E-92FA-BC81-2FD37E0FF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9" y="0"/>
            <a:ext cx="10364451" cy="1596177"/>
          </a:xfrm>
        </p:spPr>
        <p:txBody>
          <a:bodyPr/>
          <a:lstStyle/>
          <a:p>
            <a:r>
              <a:rPr lang="it-IT" dirty="0"/>
              <a:t>Tipi di formati di dati principali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945AA06-75E2-D774-75AD-29EC7D9C39C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271239"/>
            <a:ext cx="10363826" cy="507380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IT" dirty="0">
                <a:solidFill>
                  <a:srgbClr val="00B0F0"/>
                </a:solidFill>
              </a:rPr>
              <a:t>   Testo</a:t>
            </a:r>
          </a:p>
          <a:p>
            <a:r>
              <a:rPr lang="it-IT" cap="none" dirty="0"/>
              <a:t>        Tratta tutto ciò che c’è nella cella come testo, anche numeri.</a:t>
            </a:r>
          </a:p>
          <a:p>
            <a:endParaRPr lang="it-IT" cap="none" dirty="0"/>
          </a:p>
          <a:p>
            <a:pPr marL="0" indent="0">
              <a:buNone/>
            </a:pPr>
            <a:r>
              <a:rPr lang="it-IT" dirty="0">
                <a:solidFill>
                  <a:srgbClr val="00B0F0"/>
                </a:solidFill>
              </a:rPr>
              <a:t>   SPECIALE</a:t>
            </a:r>
          </a:p>
          <a:p>
            <a:pPr marL="0" indent="0">
              <a:buNone/>
            </a:pPr>
            <a:r>
              <a:rPr lang="it-IT" cap="none" dirty="0"/>
              <a:t>Rappresenta numeri in formati specifici, come:</a:t>
            </a:r>
          </a:p>
          <a:p>
            <a:r>
              <a:rPr lang="it-IT" cap="none" dirty="0"/>
              <a:t>    Numero di telefono</a:t>
            </a:r>
          </a:p>
          <a:p>
            <a:r>
              <a:rPr lang="it-IT" cap="none" dirty="0"/>
              <a:t>    Codici postali</a:t>
            </a:r>
          </a:p>
          <a:p>
            <a:r>
              <a:rPr lang="it-IT" cap="none" dirty="0"/>
              <a:t>    UPC, ISBN e altri codici di barra</a:t>
            </a:r>
          </a:p>
          <a:p>
            <a:r>
              <a:rPr lang="it-IT" cap="none" dirty="0"/>
              <a:t>    Formati fiscali, numeri di sicurezza sociale, ecc.</a:t>
            </a:r>
          </a:p>
          <a:p>
            <a:endParaRPr lang="it-IT" dirty="0"/>
          </a:p>
          <a:p>
            <a:pPr marL="0" indent="0">
              <a:buNone/>
            </a:pPr>
            <a:r>
              <a:rPr lang="it-IT" dirty="0">
                <a:solidFill>
                  <a:srgbClr val="00B0F0"/>
                </a:solidFill>
              </a:rPr>
              <a:t>    Personalizzato</a:t>
            </a:r>
          </a:p>
          <a:p>
            <a:r>
              <a:rPr lang="it-IT" cap="none" dirty="0"/>
              <a:t>        Permette di creare formati ad hoc (es. "0000" per numeri con zeri iniziali).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28074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214A5FD-924C-30FA-2D3B-3EF1FDE41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9" y="0"/>
            <a:ext cx="10364451" cy="1596177"/>
          </a:xfrm>
        </p:spPr>
        <p:txBody>
          <a:bodyPr/>
          <a:lstStyle/>
          <a:p>
            <a:r>
              <a:rPr lang="it-IT" dirty="0"/>
              <a:t>Esercizi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4AC43D3-C67D-0095-EAA9-E9F31D74189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193180"/>
            <a:ext cx="10363826" cy="4598019"/>
          </a:xfrm>
        </p:spPr>
        <p:txBody>
          <a:bodyPr/>
          <a:lstStyle/>
          <a:p>
            <a:pPr marL="0" indent="0">
              <a:buNone/>
            </a:pPr>
            <a:r>
              <a:rPr lang="it-IT" b="1" dirty="0">
                <a:solidFill>
                  <a:srgbClr val="00B0F0"/>
                </a:solidFill>
              </a:rPr>
              <a:t>Esercizio 1:</a:t>
            </a:r>
          </a:p>
          <a:p>
            <a:pPr marL="0" indent="0">
              <a:buNone/>
            </a:pPr>
            <a:r>
              <a:rPr lang="it-IT" cap="none" dirty="0"/>
              <a:t>Inserisci il numero 0,125 e applica il formato Frazione.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b="1" dirty="0">
                <a:solidFill>
                  <a:srgbClr val="00B0F0"/>
                </a:solidFill>
              </a:rPr>
              <a:t>Esercizio 2:</a:t>
            </a:r>
          </a:p>
          <a:p>
            <a:pPr marL="0" indent="0">
              <a:buNone/>
            </a:pPr>
            <a:r>
              <a:rPr lang="it-IT" cap="none" dirty="0"/>
              <a:t>Hai il numero 123456789 e vuoi visualizzarlo in formato Scientifico.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b="1" dirty="0">
                <a:solidFill>
                  <a:srgbClr val="00B0F0"/>
                </a:solidFill>
              </a:rPr>
              <a:t>Esercizio 3:</a:t>
            </a:r>
            <a:br>
              <a:rPr lang="it-IT" dirty="0"/>
            </a:br>
            <a:r>
              <a:rPr lang="it-IT" cap="none" dirty="0"/>
              <a:t>Inserisci il numero </a:t>
            </a:r>
            <a:r>
              <a:rPr lang="it-IT" b="1" cap="none" dirty="0"/>
              <a:t>123456789</a:t>
            </a:r>
            <a:r>
              <a:rPr lang="it-IT" cap="none" dirty="0"/>
              <a:t> e applica un formato speciale che lo rappresenti come </a:t>
            </a:r>
            <a:r>
              <a:rPr lang="it-IT" b="1" cap="none" dirty="0"/>
              <a:t>"000-00-0000"</a:t>
            </a:r>
            <a:r>
              <a:rPr lang="it-IT" cap="non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126687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9122840-297A-4824-8E2B-53F5E377D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8835" y="-1"/>
            <a:ext cx="10364451" cy="1382233"/>
          </a:xfrm>
        </p:spPr>
        <p:txBody>
          <a:bodyPr>
            <a:normAutofit/>
          </a:bodyPr>
          <a:lstStyle/>
          <a:p>
            <a:r>
              <a:rPr lang="it-IT" dirty="0"/>
              <a:t>Funzione</a:t>
            </a:r>
            <a:br>
              <a:rPr lang="it-IT" dirty="0"/>
            </a:br>
            <a:r>
              <a:rPr lang="it-IT" dirty="0">
                <a:solidFill>
                  <a:srgbClr val="00B0F0"/>
                </a:solidFill>
              </a:rPr>
              <a:t>ContA.se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A798E02-48DE-0675-49D2-836E697EB5A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499191"/>
            <a:ext cx="10363826" cy="4292008"/>
          </a:xfrm>
        </p:spPr>
        <p:txBody>
          <a:bodyPr/>
          <a:lstStyle/>
          <a:p>
            <a:pPr marL="0" indent="0">
              <a:buNone/>
            </a:pPr>
            <a:r>
              <a:rPr lang="it-IT" sz="2800" cap="none" dirty="0"/>
              <a:t>Conta il numero di celle che soddisfano un determinato criterio, ad esempio per contare il numero di volte in cui una particolare città compare in un elenco clienti.</a:t>
            </a:r>
          </a:p>
          <a:p>
            <a:pPr marL="0" indent="0">
              <a:buNone/>
            </a:pPr>
            <a:endParaRPr lang="it-IT" cap="none" dirty="0"/>
          </a:p>
          <a:p>
            <a:pPr marL="0" indent="0">
              <a:buNone/>
            </a:pPr>
            <a:r>
              <a:rPr lang="it-IT" cap="none" dirty="0">
                <a:solidFill>
                  <a:srgbClr val="00B0F0"/>
                </a:solidFill>
              </a:rPr>
              <a:t>Sintassi</a:t>
            </a:r>
          </a:p>
          <a:p>
            <a:pPr marL="0" indent="0">
              <a:buNone/>
            </a:pPr>
            <a:endParaRPr lang="it-IT" cap="none" dirty="0">
              <a:solidFill>
                <a:srgbClr val="00B0F0"/>
              </a:solidFill>
            </a:endParaRPr>
          </a:p>
          <a:p>
            <a:pPr marL="0" indent="0" algn="ctr">
              <a:buNone/>
            </a:pPr>
            <a:r>
              <a:rPr lang="it-IT" sz="3600" cap="none" dirty="0"/>
              <a:t>=CONTA.SE(Intervallo; Criterio)</a:t>
            </a:r>
          </a:p>
          <a:p>
            <a:pPr marL="0" indent="0">
              <a:buNone/>
            </a:pPr>
            <a:endParaRPr lang="it-IT" cap="none" dirty="0"/>
          </a:p>
        </p:txBody>
      </p:sp>
    </p:spTree>
    <p:extLst>
      <p:ext uri="{BB962C8B-B14F-4D97-AF65-F5344CB8AC3E}">
        <p14:creationId xmlns:p14="http://schemas.microsoft.com/office/powerpoint/2010/main" val="23721120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4E5BBE-0512-2BB7-9BD5-103F419EA1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5D42C52-6775-EC18-584D-202AEBC25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8835" y="0"/>
            <a:ext cx="10364451" cy="1167752"/>
          </a:xfrm>
        </p:spPr>
        <p:txBody>
          <a:bodyPr>
            <a:normAutofit/>
          </a:bodyPr>
          <a:lstStyle/>
          <a:p>
            <a:r>
              <a:rPr lang="it-IT" dirty="0"/>
              <a:t>Funzione</a:t>
            </a:r>
            <a:br>
              <a:rPr lang="it-IT" dirty="0"/>
            </a:br>
            <a:r>
              <a:rPr lang="it-IT" dirty="0">
                <a:solidFill>
                  <a:srgbClr val="00B0F0"/>
                </a:solidFill>
              </a:rPr>
              <a:t>ContA.se</a:t>
            </a:r>
          </a:p>
        </p:txBody>
      </p:sp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C8473803-DD28-B0FD-31E5-EEAA9DF48F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0570863"/>
              </p:ext>
            </p:extLst>
          </p:nvPr>
        </p:nvGraphicFramePr>
        <p:xfrm>
          <a:off x="439166" y="1213776"/>
          <a:ext cx="11313668" cy="5745075"/>
        </p:xfrm>
        <a:graphic>
          <a:graphicData uri="http://schemas.openxmlformats.org/drawingml/2006/table">
            <a:tbl>
              <a:tblPr/>
              <a:tblGrid>
                <a:gridCol w="4455668">
                  <a:extLst>
                    <a:ext uri="{9D8B030D-6E8A-4147-A177-3AD203B41FA5}">
                      <a16:colId xmlns:a16="http://schemas.microsoft.com/office/drawing/2014/main" val="3124358019"/>
                    </a:ext>
                  </a:extLst>
                </a:gridCol>
                <a:gridCol w="6858000">
                  <a:extLst>
                    <a:ext uri="{9D8B030D-6E8A-4147-A177-3AD203B41FA5}">
                      <a16:colId xmlns:a16="http://schemas.microsoft.com/office/drawing/2014/main" val="2805449954"/>
                    </a:ext>
                  </a:extLst>
                </a:gridCol>
              </a:tblGrid>
              <a:tr h="2625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b="1" dirty="0"/>
                        <a:t>Formula</a:t>
                      </a:r>
                      <a:r>
                        <a:rPr lang="it-IT" sz="1400" dirty="0"/>
                        <a:t> </a:t>
                      </a:r>
                    </a:p>
                  </a:txBody>
                  <a:tcPr marL="32612" marR="32612" marT="16306" marB="163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b="1"/>
                        <a:t>Descrizione</a:t>
                      </a:r>
                      <a:r>
                        <a:rPr lang="it-IT" sz="1400"/>
                        <a:t> </a:t>
                      </a:r>
                    </a:p>
                  </a:txBody>
                  <a:tcPr marL="32612" marR="32612" marT="16306" marB="163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1643512"/>
                  </a:ext>
                </a:extLst>
              </a:tr>
              <a:tr h="35357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400" dirty="0"/>
                        <a:t>=CONTA.SE(A2:A5;"mele")</a:t>
                      </a:r>
                    </a:p>
                  </a:txBody>
                  <a:tcPr marL="32612" marR="32612" marT="16306" marB="163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/>
                        <a:t>Conta il numero di celle contenenti "mele" nell'intervallo compreso tra A2 e A5. Il risultato è 2.</a:t>
                      </a:r>
                    </a:p>
                  </a:txBody>
                  <a:tcPr marL="32612" marR="32612" marT="16306" marB="163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036707"/>
                  </a:ext>
                </a:extLst>
              </a:tr>
              <a:tr h="50511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/>
                        <a:t>=CONTA.SE(A2:A5;A4)</a:t>
                      </a:r>
                    </a:p>
                  </a:txBody>
                  <a:tcPr marL="32612" marR="32612" marT="16306" marB="163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/>
                        <a:t>Conta il numero di celle contenenti "pesche" (il valore in A4) nell'intervallo compreso tra A2 e A5. Il risultato è 1.</a:t>
                      </a:r>
                    </a:p>
                  </a:txBody>
                  <a:tcPr marL="32612" marR="32612" marT="16306" marB="163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8246995"/>
                  </a:ext>
                </a:extLst>
              </a:tr>
              <a:tr h="9597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/>
                        <a:t>=CONTA.SE(A2:A5;A2)+CONTA.SE(A2:A5;A3)</a:t>
                      </a:r>
                    </a:p>
                  </a:txBody>
                  <a:tcPr marL="32612" marR="32612" marT="16306" marB="163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/>
                        <a:t>Conta il numero di celle contenenti "mele" (il valore in A2) e "arance" (il valore in A3) nell'intervallo compreso tra A2 e A5. Il risultato è 3. Questa formula usa CONTA.SE due volte per specificare più criteri, uno per ogni espressione. Si può anche usare la funzione </a:t>
                      </a:r>
                      <a:r>
                        <a:rPr lang="it-IT" sz="1400" dirty="0">
                          <a:hlinkClick r:id="rId2"/>
                        </a:rPr>
                        <a:t>CONTA.PIÙ.SE</a:t>
                      </a:r>
                      <a:r>
                        <a:rPr lang="it-IT" sz="1400" dirty="0"/>
                        <a:t>.</a:t>
                      </a:r>
                    </a:p>
                  </a:txBody>
                  <a:tcPr marL="32612" marR="32612" marT="16306" marB="163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993603"/>
                  </a:ext>
                </a:extLst>
              </a:tr>
              <a:tr h="50511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400" dirty="0"/>
                        <a:t>=CONTA.SE(B2:B5;"&gt;55")</a:t>
                      </a:r>
                    </a:p>
                  </a:txBody>
                  <a:tcPr marL="32612" marR="32612" marT="16306" marB="163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/>
                        <a:t>Conta il numero di celle contenenti un valore maggiore di 55 nell'intervallo compreso tra B2 e B5. Il risultato è 2.</a:t>
                      </a:r>
                    </a:p>
                  </a:txBody>
                  <a:tcPr marL="32612" marR="32612" marT="16306" marB="163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5873805"/>
                  </a:ext>
                </a:extLst>
              </a:tr>
              <a:tr h="80817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/>
                        <a:t>=CONTA.SE(A2:A5; "*")</a:t>
                      </a:r>
                    </a:p>
                    <a:p>
                      <a:pPr>
                        <a:buNone/>
                      </a:pPr>
                      <a:endParaRPr lang="en-US" sz="1400" dirty="0"/>
                    </a:p>
                  </a:txBody>
                  <a:tcPr marL="32612" marR="32612" marT="16306" marB="163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/>
                        <a:t>Conta il numero di celle contenenti testo nell'intervallo compreso tra A2 e A5. L'asterisco (*) viene usato come carattere jolly corrispondente a un carattere qualsiasi. Il risultato è 4.</a:t>
                      </a:r>
                    </a:p>
                    <a:p>
                      <a:pPr>
                        <a:buNone/>
                      </a:pPr>
                      <a:endParaRPr lang="it-IT" sz="1400" dirty="0"/>
                    </a:p>
                  </a:txBody>
                  <a:tcPr marL="32612" marR="32612" marT="16306" marB="163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8743949"/>
                  </a:ext>
                </a:extLst>
              </a:tr>
              <a:tr h="5051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/>
                        <a:t>=CONTA.SE(A2:A5; "?????le")</a:t>
                      </a:r>
                    </a:p>
                    <a:p>
                      <a:pPr>
                        <a:buNone/>
                      </a:pPr>
                      <a:endParaRPr lang="pt-BR" sz="1400" dirty="0"/>
                    </a:p>
                  </a:txBody>
                  <a:tcPr marL="32612" marR="32612" marT="16306" marB="163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/>
                        <a:t>Conta il numero di celle che hanno esattamente 7 caratteri e terminano con le lettere "le" nell'intervallo compreso tra A2 e A5. Il punto interrogativo (?) viene usato come carattere jolly corrispondente a un singolo carattere. Il risultato è 2.</a:t>
                      </a:r>
                    </a:p>
                    <a:p>
                      <a:pPr>
                        <a:buNone/>
                      </a:pPr>
                      <a:endParaRPr lang="it-IT" sz="1400" dirty="0"/>
                    </a:p>
                  </a:txBody>
                  <a:tcPr marL="32612" marR="32612" marT="16306" marB="163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1470767"/>
                  </a:ext>
                </a:extLst>
              </a:tr>
              <a:tr h="656645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it-IT" sz="1400" dirty="0"/>
                    </a:p>
                  </a:txBody>
                  <a:tcPr marL="32612" marR="32612" marT="16306" marB="163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it-IT" sz="1400" dirty="0"/>
                    </a:p>
                  </a:txBody>
                  <a:tcPr marL="32612" marR="32612" marT="16306" marB="163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0025845"/>
                  </a:ext>
                </a:extLst>
              </a:tr>
              <a:tr h="808177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it-IT" sz="1400" dirty="0"/>
                    </a:p>
                  </a:txBody>
                  <a:tcPr marL="32612" marR="32612" marT="16306" marB="163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it-IT" sz="1400" dirty="0"/>
                    </a:p>
                  </a:txBody>
                  <a:tcPr marL="32612" marR="32612" marT="16306" marB="1630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38860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4876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7BF8441-96AE-3A0E-9A88-F7AC607F742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7200" y="1062990"/>
            <a:ext cx="11292840" cy="53721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>
                <a:solidFill>
                  <a:srgbClr val="00B0F0"/>
                </a:solidFill>
              </a:rPr>
              <a:t>Che cos'è CONTA.PIÙ.SE?</a:t>
            </a:r>
          </a:p>
          <a:p>
            <a:r>
              <a:rPr lang="it-IT" cap="none" dirty="0"/>
              <a:t>    Conta il numero di celle che soddisfano più criteri.</a:t>
            </a:r>
          </a:p>
          <a:p>
            <a:r>
              <a:rPr lang="it-IT" cap="none" dirty="0"/>
              <a:t>    Utile per analizzare dati con condizioni specifiche e multiple.</a:t>
            </a:r>
          </a:p>
          <a:p>
            <a:pPr marL="0" indent="0">
              <a:buNone/>
            </a:pPr>
            <a:br>
              <a:rPr lang="it-IT" dirty="0"/>
            </a:br>
            <a:br>
              <a:rPr lang="it-IT" dirty="0"/>
            </a:br>
            <a:r>
              <a:rPr lang="it-IT" dirty="0">
                <a:solidFill>
                  <a:srgbClr val="00B0F0"/>
                </a:solidFill>
              </a:rPr>
              <a:t>Sintassi della Funzione</a:t>
            </a:r>
          </a:p>
          <a:p>
            <a:pPr marL="0" indent="0">
              <a:buNone/>
            </a:pPr>
            <a:r>
              <a:rPr lang="it-IT" dirty="0"/>
              <a:t>CONTA.PIÙ.SE(intervallo_criteri1; criterio1; [intervallo_criteri2; criterio2]; ...)</a:t>
            </a:r>
          </a:p>
          <a:p>
            <a:endParaRPr lang="it-IT" dirty="0"/>
          </a:p>
          <a:p>
            <a:r>
              <a:rPr lang="it-IT" dirty="0"/>
              <a:t>    </a:t>
            </a:r>
            <a:r>
              <a:rPr lang="it-IT" cap="none" dirty="0"/>
              <a:t>intervallo_criteri1: l'intervallo di celle da contare.</a:t>
            </a:r>
          </a:p>
          <a:p>
            <a:r>
              <a:rPr lang="it-IT" cap="none" dirty="0"/>
              <a:t>    criterio1: il primo criterio da applicare.</a:t>
            </a:r>
          </a:p>
          <a:p>
            <a:r>
              <a:rPr lang="it-IT" cap="none" dirty="0"/>
              <a:t>    [intervallo_criteri2; criterio2]: criteri aggiuntivi (opzionali).</a:t>
            </a:r>
          </a:p>
          <a:p>
            <a:endParaRPr lang="it-IT" dirty="0"/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76D2E1AC-B6C0-FCCB-6642-7888BEEFC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8835" y="0"/>
            <a:ext cx="10364451" cy="1167752"/>
          </a:xfrm>
        </p:spPr>
        <p:txBody>
          <a:bodyPr>
            <a:normAutofit/>
          </a:bodyPr>
          <a:lstStyle/>
          <a:p>
            <a:r>
              <a:rPr lang="it-IT" dirty="0"/>
              <a:t>Funzione</a:t>
            </a:r>
            <a:br>
              <a:rPr lang="it-IT" dirty="0"/>
            </a:br>
            <a:r>
              <a:rPr lang="it-IT" dirty="0">
                <a:solidFill>
                  <a:srgbClr val="00B0F0"/>
                </a:solidFill>
              </a:rPr>
              <a:t>CONTA.PIÙ.SE</a:t>
            </a:r>
          </a:p>
        </p:txBody>
      </p:sp>
    </p:spTree>
    <p:extLst>
      <p:ext uri="{BB962C8B-B14F-4D97-AF65-F5344CB8AC3E}">
        <p14:creationId xmlns:p14="http://schemas.microsoft.com/office/powerpoint/2010/main" val="28147948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99E98FD-FCD3-5844-0569-5D3365711B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167752"/>
            <a:ext cx="10363826" cy="502730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it-IT" sz="2900" b="1" dirty="0">
                <a:solidFill>
                  <a:srgbClr val="00B0F0"/>
                </a:solidFill>
              </a:rPr>
              <a:t>Esempio 1: Contare Vendite di un Prodotto</a:t>
            </a:r>
          </a:p>
          <a:p>
            <a:pPr marL="0" indent="0">
              <a:buNone/>
            </a:pPr>
            <a:r>
              <a:rPr lang="it-IT" dirty="0"/>
              <a:t>Prodotto	Regione	Vendite</a:t>
            </a:r>
          </a:p>
          <a:p>
            <a:pPr marL="0" indent="0">
              <a:buNone/>
            </a:pPr>
            <a:r>
              <a:rPr lang="it-IT" dirty="0"/>
              <a:t>A	Nord	100</a:t>
            </a:r>
          </a:p>
          <a:p>
            <a:pPr marL="0" indent="0">
              <a:buNone/>
            </a:pPr>
            <a:r>
              <a:rPr lang="it-IT" dirty="0"/>
              <a:t>A	Sud	200</a:t>
            </a:r>
          </a:p>
          <a:p>
            <a:pPr marL="0" indent="0">
              <a:buNone/>
            </a:pPr>
            <a:r>
              <a:rPr lang="it-IT" dirty="0"/>
              <a:t>B	Nord	150</a:t>
            </a:r>
          </a:p>
          <a:p>
            <a:pPr marL="0" indent="0">
              <a:buNone/>
            </a:pPr>
            <a:r>
              <a:rPr lang="it-IT" dirty="0"/>
              <a:t>B	Sud	250</a:t>
            </a:r>
          </a:p>
          <a:p>
            <a:pPr marL="0" indent="0">
              <a:buNone/>
            </a:pPr>
            <a:r>
              <a:rPr lang="it-IT" dirty="0"/>
              <a:t>A	Nord	300</a:t>
            </a:r>
          </a:p>
          <a:p>
            <a:endParaRPr lang="it-IT" dirty="0"/>
          </a:p>
          <a:p>
            <a:pPr marL="0" indent="0">
              <a:buNone/>
            </a:pPr>
            <a:r>
              <a:rPr lang="it-IT" sz="2900" b="1" dirty="0">
                <a:solidFill>
                  <a:srgbClr val="00B0F0"/>
                </a:solidFill>
              </a:rPr>
              <a:t>    Formula:</a:t>
            </a:r>
          </a:p>
          <a:p>
            <a:endParaRPr lang="it-IT" dirty="0"/>
          </a:p>
          <a:p>
            <a:pPr marL="0" indent="0">
              <a:buNone/>
            </a:pPr>
            <a:r>
              <a:rPr lang="it-IT" sz="3300" dirty="0"/>
              <a:t>=CONTA.PIÙ.SE(A2:A6; "A")</a:t>
            </a:r>
          </a:p>
          <a:p>
            <a:endParaRPr lang="it-IT" sz="3300" dirty="0"/>
          </a:p>
          <a:p>
            <a:r>
              <a:rPr lang="it-IT" sz="3300" dirty="0"/>
              <a:t>    Risultato: 3 (Prodotto A venduto 3 volte)</a:t>
            </a:r>
          </a:p>
          <a:p>
            <a:endParaRPr lang="it-IT" dirty="0"/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6B19A7FE-95B1-F8E4-AF76-D914006A4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8835" y="0"/>
            <a:ext cx="10364451" cy="1167752"/>
          </a:xfrm>
        </p:spPr>
        <p:txBody>
          <a:bodyPr>
            <a:normAutofit/>
          </a:bodyPr>
          <a:lstStyle/>
          <a:p>
            <a:r>
              <a:rPr lang="it-IT" dirty="0"/>
              <a:t>Funzione</a:t>
            </a:r>
            <a:br>
              <a:rPr lang="it-IT" dirty="0"/>
            </a:br>
            <a:r>
              <a:rPr lang="it-IT" dirty="0">
                <a:solidFill>
                  <a:srgbClr val="00B0F0"/>
                </a:solidFill>
              </a:rPr>
              <a:t>CONTA.PIÙ.SE</a:t>
            </a:r>
          </a:p>
        </p:txBody>
      </p:sp>
    </p:spTree>
    <p:extLst>
      <p:ext uri="{BB962C8B-B14F-4D97-AF65-F5344CB8AC3E}">
        <p14:creationId xmlns:p14="http://schemas.microsoft.com/office/powerpoint/2010/main" val="5245658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92A74-2F94-5606-18F9-13C2827DF8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5D08404-683B-E718-3F5D-38BC7A451D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167752"/>
            <a:ext cx="10363826" cy="50273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b="1" dirty="0">
                <a:solidFill>
                  <a:srgbClr val="00B0F0"/>
                </a:solidFill>
              </a:rPr>
              <a:t>Esempio 3: Contare Vendite per Prodotto e Regione</a:t>
            </a:r>
          </a:p>
          <a:p>
            <a:pPr marL="0" indent="0">
              <a:buNone/>
            </a:pPr>
            <a:r>
              <a:rPr lang="it-IT" sz="1800" b="1" dirty="0"/>
              <a:t>   </a:t>
            </a:r>
          </a:p>
          <a:p>
            <a:pPr marL="0" indent="0">
              <a:buNone/>
            </a:pPr>
            <a:r>
              <a:rPr lang="it-IT" sz="1800" b="1" dirty="0"/>
              <a:t> Formula:</a:t>
            </a:r>
          </a:p>
          <a:p>
            <a:pPr marL="0" indent="0">
              <a:buNone/>
            </a:pPr>
            <a:endParaRPr lang="it-IT" sz="1800" b="1" dirty="0"/>
          </a:p>
          <a:p>
            <a:pPr marL="0" indent="0">
              <a:buNone/>
            </a:pPr>
            <a:r>
              <a:rPr lang="it-IT" sz="1800" b="1" dirty="0"/>
              <a:t>= CONTA.PIÙ.SE(A3:A7; "B"; B3:B7; "Nord")</a:t>
            </a:r>
          </a:p>
          <a:p>
            <a:pPr marL="0" indent="0">
              <a:buNone/>
            </a:pPr>
            <a:endParaRPr lang="it-IT" sz="1800" b="1" dirty="0"/>
          </a:p>
          <a:p>
            <a:pPr marL="0" indent="0">
              <a:buNone/>
            </a:pPr>
            <a:r>
              <a:rPr lang="it-IT" sz="1800" b="1" dirty="0"/>
              <a:t>    Risultato: 1 (Prodotto B venduto nella regione Nord)</a:t>
            </a:r>
          </a:p>
          <a:p>
            <a:endParaRPr lang="it-IT" dirty="0"/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E16CEA32-4898-8C9C-4B40-660098C48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8835" y="0"/>
            <a:ext cx="10364451" cy="1167752"/>
          </a:xfrm>
        </p:spPr>
        <p:txBody>
          <a:bodyPr>
            <a:normAutofit/>
          </a:bodyPr>
          <a:lstStyle/>
          <a:p>
            <a:r>
              <a:rPr lang="it-IT" dirty="0"/>
              <a:t>Funzione</a:t>
            </a:r>
            <a:br>
              <a:rPr lang="it-IT" dirty="0"/>
            </a:br>
            <a:r>
              <a:rPr lang="it-IT" dirty="0">
                <a:solidFill>
                  <a:srgbClr val="00B0F0"/>
                </a:solidFill>
              </a:rPr>
              <a:t>CONTA.PIÙ.SE</a:t>
            </a:r>
          </a:p>
        </p:txBody>
      </p:sp>
    </p:spTree>
    <p:extLst>
      <p:ext uri="{BB962C8B-B14F-4D97-AF65-F5344CB8AC3E}">
        <p14:creationId xmlns:p14="http://schemas.microsoft.com/office/powerpoint/2010/main" val="18247956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BC2CE1F-FBEF-4926-DB42-3D2F635DA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Usare Gestione nomi</a:t>
            </a:r>
            <a:endParaRPr lang="it-IT" dirty="0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93AD1F8C-0810-BFD5-A5B6-3571356AAF9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415" y="2024006"/>
            <a:ext cx="5399133" cy="4215477"/>
          </a:xfr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1FF79D9E-6C0B-DA49-34D9-3907121F4232}"/>
              </a:ext>
            </a:extLst>
          </p:cNvPr>
          <p:cNvSpPr txBox="1"/>
          <p:nvPr/>
        </p:nvSpPr>
        <p:spPr>
          <a:xfrm>
            <a:off x="680484" y="2024006"/>
            <a:ext cx="539913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/>
              <a:t>Per accedere alla Gestione dei Nomi: </a:t>
            </a:r>
            <a:r>
              <a:rPr lang="it-IT" sz="2400" b="1" dirty="0"/>
              <a:t>Formule</a:t>
            </a:r>
            <a:r>
              <a:rPr lang="it-IT" sz="2400" dirty="0"/>
              <a:t> =&gt; </a:t>
            </a:r>
            <a:r>
              <a:rPr lang="it-IT" sz="2400" b="1" dirty="0"/>
              <a:t>Gestione Nomi</a:t>
            </a:r>
          </a:p>
          <a:p>
            <a:endParaRPr lang="it-IT" sz="2400" dirty="0"/>
          </a:p>
          <a:p>
            <a:r>
              <a:rPr lang="it-IT" sz="2400" dirty="0"/>
              <a:t>In Excel è possibile assegnare un nome a singole celle oppure a intervalli di qualsiasi dimensione.</a:t>
            </a:r>
          </a:p>
          <a:p>
            <a:r>
              <a:rPr lang="it-IT" sz="2400" dirty="0"/>
              <a:t>Un nome consente di identificare in modo univoco la o le celle, facilitandone la selezione e l’utilizzo all’interno di formule o funzioni. </a:t>
            </a:r>
          </a:p>
        </p:txBody>
      </p:sp>
    </p:spTree>
    <p:extLst>
      <p:ext uri="{BB962C8B-B14F-4D97-AF65-F5344CB8AC3E}">
        <p14:creationId xmlns:p14="http://schemas.microsoft.com/office/powerpoint/2010/main" val="19223348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D224015-8F1D-C1E2-9C1B-1AADA359A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Altre funzioni logiche</a:t>
            </a:r>
            <a:br>
              <a:rPr lang="it-IT" dirty="0"/>
            </a:br>
            <a:r>
              <a:rPr lang="it-IT" dirty="0">
                <a:solidFill>
                  <a:srgbClr val="00B0F0"/>
                </a:solidFill>
              </a:rPr>
              <a:t>Cerca Verticale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3A39309-8E56-4885-D7B5-2CA32F0B6BA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9097" y="2367092"/>
            <a:ext cx="11121655" cy="3959280"/>
          </a:xfrm>
        </p:spPr>
        <p:txBody>
          <a:bodyPr>
            <a:normAutofit/>
          </a:bodyPr>
          <a:lstStyle/>
          <a:p>
            <a:r>
              <a:rPr lang="it-IT" cap="none" dirty="0"/>
              <a:t>Cerca verticale è una formula che ci permette di ricercare un determinato valore in un range molto elevato di dati.</a:t>
            </a:r>
          </a:p>
          <a:p>
            <a:r>
              <a:rPr lang="it-IT" sz="1800" cap="none" dirty="0">
                <a:solidFill>
                  <a:srgbClr val="00B0F0"/>
                </a:solidFill>
              </a:rPr>
              <a:t>CERCA VERTICALE, la cui sintassi è questa: CERCA.VERT (valore; </a:t>
            </a:r>
            <a:r>
              <a:rPr lang="it-IT" sz="1800" cap="none" dirty="0" err="1">
                <a:solidFill>
                  <a:srgbClr val="00B0F0"/>
                </a:solidFill>
              </a:rPr>
              <a:t>matrice_tabella;indice</a:t>
            </a:r>
            <a:r>
              <a:rPr lang="it-IT" sz="1800" cap="none" dirty="0">
                <a:solidFill>
                  <a:srgbClr val="00B0F0"/>
                </a:solidFill>
              </a:rPr>
              <a:t>;[intervallo])</a:t>
            </a:r>
          </a:p>
          <a:p>
            <a:r>
              <a:rPr lang="it-IT" cap="none" dirty="0"/>
              <a:t>valore → è quello che andremo a cercare</a:t>
            </a:r>
          </a:p>
          <a:p>
            <a:r>
              <a:rPr lang="it-IT" cap="none" dirty="0"/>
              <a:t>la matrice tabella → è l'intervallo di celle in cui cercare il valore. Essa deve comprendere sia il valore noto che quello cercato;</a:t>
            </a:r>
          </a:p>
          <a:p>
            <a:r>
              <a:rPr lang="it-IT" cap="none" dirty="0"/>
              <a:t>l'indice → definisce quale colonna della tabella di ricerca contiene il valore da riportare. La colonna</a:t>
            </a:r>
          </a:p>
          <a:p>
            <a:r>
              <a:rPr lang="it-IT" cap="none" dirty="0"/>
              <a:t>l'intervallo → è facoltativo, e serve per una corrispondenza relativa o diretta. Nel primo caso bisogna scrivere VERO, nel secondo FALSO.</a:t>
            </a:r>
          </a:p>
        </p:txBody>
      </p:sp>
    </p:spTree>
    <p:extLst>
      <p:ext uri="{BB962C8B-B14F-4D97-AF65-F5344CB8AC3E}">
        <p14:creationId xmlns:p14="http://schemas.microsoft.com/office/powerpoint/2010/main" val="35495840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315F8-E837-0909-240C-2B167F21A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570B2D6-B30C-D70F-2760-080E59050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8835" y="0"/>
            <a:ext cx="10364451" cy="1167752"/>
          </a:xfrm>
        </p:spPr>
        <p:txBody>
          <a:bodyPr>
            <a:normAutofit/>
          </a:bodyPr>
          <a:lstStyle/>
          <a:p>
            <a:r>
              <a:rPr lang="it-IT" dirty="0"/>
              <a:t>Funzione</a:t>
            </a:r>
            <a:br>
              <a:rPr lang="it-IT" dirty="0"/>
            </a:br>
            <a:r>
              <a:rPr lang="it-IT" dirty="0">
                <a:solidFill>
                  <a:srgbClr val="00B0F0"/>
                </a:solidFill>
              </a:rPr>
              <a:t>RANGO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F3A3CA8-44A6-2C36-CA75-C00FC85FA7C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4671" y="1297172"/>
            <a:ext cx="11461896" cy="507173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sz="2800" cap="none" dirty="0"/>
              <a:t>Restituisce il rango di un numero in un elenco di numeri. Il rango di un numero è la sua dimensione in rapporto agli altri valori presenti nell'elenco. Nel caso in cui fosse necessario ordinare l'elenco, il rango del numero corrisponderebbe alla rispettiva posizione.</a:t>
            </a:r>
            <a:endParaRPr lang="it-IT" cap="none" dirty="0"/>
          </a:p>
          <a:p>
            <a:pPr marL="0" indent="0">
              <a:buNone/>
            </a:pPr>
            <a:r>
              <a:rPr lang="it-IT" cap="none" dirty="0">
                <a:solidFill>
                  <a:srgbClr val="00B0F0"/>
                </a:solidFill>
              </a:rPr>
              <a:t>Sintassi</a:t>
            </a:r>
          </a:p>
          <a:p>
            <a:pPr marL="0" indent="0">
              <a:buNone/>
            </a:pPr>
            <a:r>
              <a:rPr lang="it-IT" cap="none" dirty="0"/>
              <a:t>= RANGO(</a:t>
            </a:r>
            <a:r>
              <a:rPr lang="it-IT" cap="none" dirty="0" err="1"/>
              <a:t>num</a:t>
            </a:r>
            <a:r>
              <a:rPr lang="it-IT" cap="none" dirty="0"/>
              <a:t>; </a:t>
            </a:r>
            <a:r>
              <a:rPr lang="it-IT" cap="none" dirty="0" err="1"/>
              <a:t>rif</a:t>
            </a:r>
            <a:r>
              <a:rPr lang="it-IT" cap="none" dirty="0"/>
              <a:t>; [ordine])</a:t>
            </a:r>
          </a:p>
          <a:p>
            <a:pPr marL="0" indent="0">
              <a:buNone/>
            </a:pPr>
            <a:r>
              <a:rPr lang="it-IT" cap="none" dirty="0"/>
              <a:t>   </a:t>
            </a:r>
            <a:r>
              <a:rPr lang="it-IT" b="1" i="1" cap="none" dirty="0"/>
              <a:t> Numero</a:t>
            </a:r>
            <a:r>
              <a:rPr lang="it-IT" cap="none" dirty="0"/>
              <a:t>:     Obbligatorio. Numero di cui si desidera trovare il rango.</a:t>
            </a:r>
          </a:p>
          <a:p>
            <a:pPr marL="0" indent="0">
              <a:buNone/>
            </a:pPr>
            <a:r>
              <a:rPr lang="it-IT" cap="none" dirty="0"/>
              <a:t>    </a:t>
            </a:r>
            <a:r>
              <a:rPr lang="it-IT" b="1" i="1" cap="none" dirty="0"/>
              <a:t>Rif</a:t>
            </a:r>
            <a:r>
              <a:rPr lang="it-IT" cap="none" dirty="0"/>
              <a:t>:   Obbligatorio. Riferimento a un elenco di numeri. I valori in </a:t>
            </a:r>
            <a:r>
              <a:rPr lang="it-IT" cap="none" dirty="0" err="1"/>
              <a:t>rif</a:t>
            </a:r>
            <a:r>
              <a:rPr lang="it-IT" cap="none" dirty="0"/>
              <a:t> che non sono di tipo numerico vengono ignorati.</a:t>
            </a:r>
          </a:p>
          <a:p>
            <a:pPr marL="0" indent="0">
              <a:buNone/>
            </a:pPr>
            <a:r>
              <a:rPr lang="it-IT" cap="none" dirty="0"/>
              <a:t>    </a:t>
            </a:r>
            <a:r>
              <a:rPr lang="it-IT" b="1" i="1" cap="none" dirty="0"/>
              <a:t>Ordine</a:t>
            </a:r>
            <a:r>
              <a:rPr lang="it-IT" cap="none" dirty="0"/>
              <a:t>:   Facoltativo. Numero che specifica come classificare </a:t>
            </a:r>
            <a:r>
              <a:rPr lang="it-IT" cap="none" dirty="0" err="1"/>
              <a:t>num</a:t>
            </a:r>
            <a:r>
              <a:rPr lang="it-IT" cap="none" dirty="0"/>
              <a:t>.</a:t>
            </a:r>
          </a:p>
          <a:p>
            <a:pPr marL="0" indent="0">
              <a:buNone/>
            </a:pPr>
            <a:r>
              <a:rPr lang="it-IT" cap="none" dirty="0"/>
              <a:t>    Se ordine è 0 o è omesso, </a:t>
            </a:r>
            <a:r>
              <a:rPr lang="it-IT" cap="none" dirty="0" err="1"/>
              <a:t>num</a:t>
            </a:r>
            <a:r>
              <a:rPr lang="it-IT" cap="none" dirty="0"/>
              <a:t> verrà ordinato come se </a:t>
            </a:r>
            <a:r>
              <a:rPr lang="it-IT" cap="none" dirty="0" err="1"/>
              <a:t>rif</a:t>
            </a:r>
            <a:r>
              <a:rPr lang="it-IT" cap="none" dirty="0"/>
              <a:t> fosse un elenco in ordine decrescente.</a:t>
            </a:r>
          </a:p>
          <a:p>
            <a:pPr marL="0" indent="0">
              <a:buNone/>
            </a:pPr>
            <a:r>
              <a:rPr lang="it-IT" cap="none" dirty="0"/>
              <a:t>    Se ordine è un valore diverso da zero, </a:t>
            </a:r>
            <a:r>
              <a:rPr lang="it-IT" cap="none" dirty="0" err="1"/>
              <a:t>num</a:t>
            </a:r>
            <a:r>
              <a:rPr lang="it-IT" cap="none" dirty="0"/>
              <a:t> verrà ordinato come se </a:t>
            </a:r>
            <a:r>
              <a:rPr lang="it-IT" cap="none" dirty="0" err="1"/>
              <a:t>rif</a:t>
            </a:r>
            <a:r>
              <a:rPr lang="it-IT" cap="none" dirty="0"/>
              <a:t> fosse un elenco in ordine crescente.</a:t>
            </a:r>
          </a:p>
          <a:p>
            <a:pPr marL="0" indent="0">
              <a:buNone/>
            </a:pPr>
            <a:endParaRPr lang="it-IT" cap="none" dirty="0"/>
          </a:p>
        </p:txBody>
      </p:sp>
    </p:spTree>
    <p:extLst>
      <p:ext uri="{BB962C8B-B14F-4D97-AF65-F5344CB8AC3E}">
        <p14:creationId xmlns:p14="http://schemas.microsoft.com/office/powerpoint/2010/main" val="20552848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96136C-0F4F-0C4B-7010-AE97B075E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1B8D209-14E2-C347-EEA4-66D319982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8835" y="0"/>
            <a:ext cx="10364451" cy="1167752"/>
          </a:xfrm>
        </p:spPr>
        <p:txBody>
          <a:bodyPr>
            <a:normAutofit/>
          </a:bodyPr>
          <a:lstStyle/>
          <a:p>
            <a:r>
              <a:rPr lang="it-IT" dirty="0"/>
              <a:t>Funzione</a:t>
            </a:r>
            <a:br>
              <a:rPr lang="it-IT" dirty="0"/>
            </a:br>
            <a:r>
              <a:rPr lang="it-IT" dirty="0">
                <a:solidFill>
                  <a:srgbClr val="00B0F0"/>
                </a:solidFill>
              </a:rPr>
              <a:t>sinistra / destra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0CFEFCA-CBDA-4F31-D766-655B35E5813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4671" y="1297172"/>
            <a:ext cx="11461896" cy="50717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400" cap="none" dirty="0"/>
              <a:t>SINISTRA/DESTRA restituisce il primo carattere o i primi caratteri di una stringa di testo in base al numero di caratteri specificato.</a:t>
            </a:r>
          </a:p>
          <a:p>
            <a:pPr marL="0" indent="0">
              <a:buNone/>
            </a:pPr>
            <a:r>
              <a:rPr lang="it-IT" cap="none" dirty="0">
                <a:solidFill>
                  <a:srgbClr val="00B0F0"/>
                </a:solidFill>
              </a:rPr>
              <a:t>Sintassi</a:t>
            </a:r>
          </a:p>
          <a:p>
            <a:pPr marL="0" indent="0">
              <a:buNone/>
            </a:pPr>
            <a:r>
              <a:rPr lang="it-IT" cap="none" dirty="0"/>
              <a:t>= SINISTRA(testo; [</a:t>
            </a:r>
            <a:r>
              <a:rPr lang="it-IT" cap="none" dirty="0" err="1"/>
              <a:t>num_caratt</a:t>
            </a:r>
            <a:r>
              <a:rPr lang="it-IT" cap="none" dirty="0"/>
              <a:t>])		DESTRA(testo; [</a:t>
            </a:r>
            <a:r>
              <a:rPr lang="it-IT" cap="none" dirty="0" err="1"/>
              <a:t>num_caratt</a:t>
            </a:r>
            <a:r>
              <a:rPr lang="it-IT" cap="none" dirty="0"/>
              <a:t>])</a:t>
            </a:r>
          </a:p>
          <a:p>
            <a:pPr marL="0" indent="0">
              <a:buNone/>
            </a:pPr>
            <a:r>
              <a:rPr lang="it-IT" cap="none" dirty="0"/>
              <a:t> </a:t>
            </a:r>
            <a:r>
              <a:rPr lang="it-IT" b="1" i="1" cap="none" dirty="0"/>
              <a:t> </a:t>
            </a:r>
          </a:p>
          <a:p>
            <a:pPr marL="0" indent="0">
              <a:buNone/>
            </a:pPr>
            <a:r>
              <a:rPr lang="it-IT" b="1" i="1" cap="none" dirty="0"/>
              <a:t>Testo</a:t>
            </a:r>
            <a:r>
              <a:rPr lang="it-IT" cap="none" dirty="0"/>
              <a:t>    Obbligatorio. Stringa di testo che contiene i caratteri che si desidera estrarre.</a:t>
            </a:r>
          </a:p>
          <a:p>
            <a:pPr marL="0" indent="0">
              <a:buNone/>
            </a:pPr>
            <a:r>
              <a:rPr lang="it-IT" b="1" i="1" cap="none" dirty="0" err="1"/>
              <a:t>Num_caratt</a:t>
            </a:r>
            <a:r>
              <a:rPr lang="it-IT" b="1" i="1" cap="none" dirty="0"/>
              <a:t>    </a:t>
            </a:r>
            <a:r>
              <a:rPr lang="it-IT" cap="none" dirty="0"/>
              <a:t>Facoltativo. Specifica il numero di caratteri che la funzione SINISTRA deve estrarre.</a:t>
            </a:r>
          </a:p>
          <a:p>
            <a:r>
              <a:rPr lang="it-IT" cap="none" dirty="0"/>
              <a:t>    </a:t>
            </a:r>
            <a:r>
              <a:rPr lang="it-IT" cap="none" dirty="0" err="1"/>
              <a:t>Num_caratt</a:t>
            </a:r>
            <a:r>
              <a:rPr lang="it-IT" cap="none" dirty="0"/>
              <a:t> deve essere maggiore o uguale a zero.</a:t>
            </a:r>
          </a:p>
          <a:p>
            <a:r>
              <a:rPr lang="it-IT" cap="none" dirty="0"/>
              <a:t>    Se </a:t>
            </a:r>
            <a:r>
              <a:rPr lang="it-IT" cap="none" dirty="0" err="1"/>
              <a:t>num_caratt</a:t>
            </a:r>
            <a:r>
              <a:rPr lang="it-IT" cap="none" dirty="0"/>
              <a:t> è maggiore della lunghezza del testo, SINISTRA restituisce tutto il testo.</a:t>
            </a:r>
          </a:p>
          <a:p>
            <a:r>
              <a:rPr lang="it-IT" cap="none" dirty="0"/>
              <a:t>    Se </a:t>
            </a:r>
            <a:r>
              <a:rPr lang="it-IT" cap="none" dirty="0" err="1"/>
              <a:t>num_caratt</a:t>
            </a:r>
            <a:r>
              <a:rPr lang="it-IT" cap="none" dirty="0"/>
              <a:t> è omesso, verrà considerato uguale a 1.</a:t>
            </a:r>
          </a:p>
          <a:p>
            <a:pPr marL="0" indent="0">
              <a:buNone/>
            </a:pPr>
            <a:endParaRPr lang="it-IT" b="1" i="1" cap="none" dirty="0"/>
          </a:p>
          <a:p>
            <a:pPr marL="0" indent="0">
              <a:buNone/>
            </a:pPr>
            <a:endParaRPr lang="it-IT" cap="none" dirty="0"/>
          </a:p>
        </p:txBody>
      </p:sp>
    </p:spTree>
    <p:extLst>
      <p:ext uri="{BB962C8B-B14F-4D97-AF65-F5344CB8AC3E}">
        <p14:creationId xmlns:p14="http://schemas.microsoft.com/office/powerpoint/2010/main" val="27608501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E2AD7-86C7-BFBD-62F7-C922F412E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9FE5A39-03C9-76E5-AB90-8FEFADEEA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8835" y="0"/>
            <a:ext cx="10364451" cy="1167752"/>
          </a:xfrm>
        </p:spPr>
        <p:txBody>
          <a:bodyPr>
            <a:normAutofit/>
          </a:bodyPr>
          <a:lstStyle/>
          <a:p>
            <a:r>
              <a:rPr lang="it-IT" dirty="0"/>
              <a:t>Funzione</a:t>
            </a:r>
            <a:br>
              <a:rPr lang="it-IT" dirty="0"/>
            </a:br>
            <a:r>
              <a:rPr lang="it-IT" dirty="0">
                <a:solidFill>
                  <a:srgbClr val="00B0F0"/>
                </a:solidFill>
              </a:rPr>
              <a:t>STRINGA.ESTRAI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436E2A0-4908-E2B8-AAA5-1BBC395F8B7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4671" y="1297172"/>
            <a:ext cx="11461896" cy="507173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sz="2400" cap="none" dirty="0"/>
              <a:t>Consente di estrarre un numero specifico di caratteri da una stringa di testo. Consente una maggiore </a:t>
            </a:r>
            <a:r>
              <a:rPr lang="it-IT" sz="2400" cap="none" dirty="0" err="1"/>
              <a:t>flessibilitù</a:t>
            </a:r>
            <a:r>
              <a:rPr lang="it-IT" sz="2400" cap="none" dirty="0"/>
              <a:t> rispetto alle funzioni SINISTRA/DESTRA, in quanto permette di estrarre i caratteri partendo dal punto desiderato della stringa di testo.</a:t>
            </a:r>
          </a:p>
          <a:p>
            <a:pPr marL="0" indent="0">
              <a:buNone/>
            </a:pPr>
            <a:r>
              <a:rPr lang="it-IT" cap="none" dirty="0">
                <a:solidFill>
                  <a:srgbClr val="00B0F0"/>
                </a:solidFill>
              </a:rPr>
              <a:t>Sintassi</a:t>
            </a:r>
          </a:p>
          <a:p>
            <a:pPr marL="0" indent="0">
              <a:buNone/>
            </a:pPr>
            <a:r>
              <a:rPr lang="it-IT" cap="none" dirty="0"/>
              <a:t>= STRINGA.ESTRAI(testo; inizio; </a:t>
            </a:r>
            <a:r>
              <a:rPr lang="it-IT" cap="none" dirty="0" err="1"/>
              <a:t>num_caratt</a:t>
            </a:r>
            <a:r>
              <a:rPr lang="it-IT" cap="none" dirty="0"/>
              <a:t>)</a:t>
            </a:r>
          </a:p>
          <a:p>
            <a:pPr marL="0" indent="0">
              <a:buNone/>
            </a:pPr>
            <a:endParaRPr lang="it-IT" b="1" i="1" cap="none" dirty="0"/>
          </a:p>
          <a:p>
            <a:pPr marL="0" indent="0">
              <a:buNone/>
            </a:pPr>
            <a:r>
              <a:rPr lang="it-IT" b="1" i="1" cap="none" dirty="0"/>
              <a:t>Testo</a:t>
            </a:r>
            <a:r>
              <a:rPr lang="it-IT" i="1" cap="none" dirty="0"/>
              <a:t>    Obbligatorio. Stringa di testo che contiene i caratteri che si desidera estrarre.</a:t>
            </a:r>
          </a:p>
          <a:p>
            <a:pPr marL="0" indent="0">
              <a:buNone/>
            </a:pPr>
            <a:r>
              <a:rPr lang="it-IT" b="1" i="1" cap="none" dirty="0"/>
              <a:t>Inizio</a:t>
            </a:r>
            <a:r>
              <a:rPr lang="it-IT" i="1" cap="none" dirty="0"/>
              <a:t>    Obbligatorio. Posizione del primo carattere che si desidera estrarre dal testo. Il valore di inizio per il primo carattere nel testo è uguale a 1 e così via.</a:t>
            </a:r>
          </a:p>
          <a:p>
            <a:pPr marL="0" indent="0">
              <a:buNone/>
            </a:pPr>
            <a:r>
              <a:rPr lang="it-IT" b="1" cap="none" dirty="0" err="1"/>
              <a:t>Num_Caratt</a:t>
            </a:r>
            <a:r>
              <a:rPr lang="it-IT" b="1" cap="none" dirty="0"/>
              <a:t>   </a:t>
            </a:r>
            <a:r>
              <a:rPr lang="it-IT" cap="none" dirty="0"/>
              <a:t>Obbligatorio per MID. Specifica il numero di caratteri che la funzione STRINGA.ESTRAI deve restituire dal testo</a:t>
            </a:r>
            <a:r>
              <a:rPr lang="it-IT" dirty="0"/>
              <a:t>.</a:t>
            </a:r>
            <a:endParaRPr lang="it-IT" i="1" cap="none" dirty="0"/>
          </a:p>
          <a:p>
            <a:pPr marL="0" indent="0">
              <a:buNone/>
            </a:pPr>
            <a:endParaRPr lang="it-IT" cap="none" dirty="0"/>
          </a:p>
        </p:txBody>
      </p:sp>
    </p:spTree>
    <p:extLst>
      <p:ext uri="{BB962C8B-B14F-4D97-AF65-F5344CB8AC3E}">
        <p14:creationId xmlns:p14="http://schemas.microsoft.com/office/powerpoint/2010/main" val="7382809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9932E42-D1E0-3B61-41AF-6DAEC1166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0"/>
            <a:ext cx="10364451" cy="1596177"/>
          </a:xfrm>
        </p:spPr>
        <p:txBody>
          <a:bodyPr/>
          <a:lstStyle/>
          <a:p>
            <a:r>
              <a:rPr lang="it-IT" dirty="0"/>
              <a:t>Funzione</a:t>
            </a:r>
            <a:br>
              <a:rPr lang="it-IT" dirty="0"/>
            </a:br>
            <a:r>
              <a:rPr lang="it-IT" dirty="0">
                <a:solidFill>
                  <a:srgbClr val="00B0F0"/>
                </a:solidFill>
              </a:rPr>
              <a:t>CONCATENA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EA06FBF-DE61-0B13-3C00-6F0E2798D4F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399" y="1596177"/>
            <a:ext cx="10363826" cy="46345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cap="none" dirty="0"/>
              <a:t>La funzione CONCATENA è utilizzata per unire fino a 30 stringhe di testo diverse. La sintassi è la seguente:</a:t>
            </a:r>
          </a:p>
          <a:p>
            <a:pPr marL="0" indent="0">
              <a:buNone/>
            </a:pPr>
            <a:r>
              <a:rPr lang="it-IT" dirty="0"/>
              <a:t>=CONCATENA(testo1; [testo2]; ...)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Esempio:</a:t>
            </a:r>
          </a:p>
          <a:p>
            <a:pPr marL="0" indent="0">
              <a:buNone/>
            </a:pPr>
            <a:r>
              <a:rPr lang="it-IT" dirty="0"/>
              <a:t>=CONCATENA(A1; " "; B1)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cap="none" dirty="0"/>
              <a:t>In questo esempio, si unisce il contenuto della cella A1 e B1 con uno spazio in mezzo.</a:t>
            </a:r>
          </a:p>
        </p:txBody>
      </p:sp>
    </p:spTree>
    <p:extLst>
      <p:ext uri="{BB962C8B-B14F-4D97-AF65-F5344CB8AC3E}">
        <p14:creationId xmlns:p14="http://schemas.microsoft.com/office/powerpoint/2010/main" val="1633694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2237C8-9BAC-CA81-D895-1A499D7D99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1411835-732D-DB60-E681-9C2A6501F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0"/>
            <a:ext cx="10364451" cy="1596177"/>
          </a:xfrm>
        </p:spPr>
        <p:txBody>
          <a:bodyPr/>
          <a:lstStyle/>
          <a:p>
            <a:r>
              <a:rPr lang="it-IT" dirty="0"/>
              <a:t>Funzione</a:t>
            </a:r>
            <a:br>
              <a:rPr lang="it-IT" dirty="0"/>
            </a:br>
            <a:r>
              <a:rPr lang="it-IT" dirty="0">
                <a:solidFill>
                  <a:srgbClr val="00B0F0"/>
                </a:solidFill>
              </a:rPr>
              <a:t>CONCATENA.PIÙ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7194A98-1DAE-A480-9185-29C7D30691A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399" y="1596177"/>
            <a:ext cx="10363826" cy="46345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cap="none" dirty="0"/>
              <a:t>La funzione CONCATENA.PIÙ è più recente e consente di unire un numero maggiore di stringhe, incluse le celle di un intervallo. La sintassi è la seguente:</a:t>
            </a:r>
          </a:p>
          <a:p>
            <a:pPr marL="0" indent="0">
              <a:buNone/>
            </a:pPr>
            <a:r>
              <a:rPr lang="it-IT" cap="none" dirty="0"/>
              <a:t>=CONCATENA.PIÙ(testo1; [testo2]; ...)</a:t>
            </a:r>
          </a:p>
          <a:p>
            <a:pPr marL="0" indent="0">
              <a:buNone/>
            </a:pPr>
            <a:endParaRPr lang="it-IT" cap="none" dirty="0"/>
          </a:p>
          <a:p>
            <a:pPr marL="0" indent="0">
              <a:buNone/>
            </a:pPr>
            <a:r>
              <a:rPr lang="it-IT" cap="none" dirty="0"/>
              <a:t>Esempio:</a:t>
            </a:r>
          </a:p>
          <a:p>
            <a:pPr marL="0" indent="0">
              <a:buNone/>
            </a:pPr>
            <a:r>
              <a:rPr lang="it-IT" cap="none" dirty="0"/>
              <a:t>=CONCATENA.PIÙ(A1:A5)</a:t>
            </a:r>
          </a:p>
          <a:p>
            <a:pPr marL="0" indent="0">
              <a:buNone/>
            </a:pPr>
            <a:endParaRPr lang="it-IT" cap="none" dirty="0"/>
          </a:p>
          <a:p>
            <a:pPr marL="0" indent="0">
              <a:buNone/>
            </a:pPr>
            <a:r>
              <a:rPr lang="it-IT" cap="none" dirty="0"/>
              <a:t>In questo esempio, la funzione unirà tutti i valori nell'intervallo da A1 a A5 in un'unica stringa di testo.</a:t>
            </a:r>
          </a:p>
        </p:txBody>
      </p:sp>
    </p:spTree>
    <p:extLst>
      <p:ext uri="{BB962C8B-B14F-4D97-AF65-F5344CB8AC3E}">
        <p14:creationId xmlns:p14="http://schemas.microsoft.com/office/powerpoint/2010/main" val="11297127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0E4A735-A5D6-0737-DDBA-D1D451105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0"/>
            <a:ext cx="10364451" cy="1596177"/>
          </a:xfrm>
        </p:spPr>
        <p:txBody>
          <a:bodyPr/>
          <a:lstStyle/>
          <a:p>
            <a:r>
              <a:rPr lang="it-IT" dirty="0"/>
              <a:t>Tabelle in Excel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1248EBF-E411-F44F-FBB3-FA22D34E63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286540"/>
            <a:ext cx="10363826" cy="506109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sz="3000" dirty="0">
                <a:solidFill>
                  <a:srgbClr val="00B0F0"/>
                </a:solidFill>
              </a:rPr>
              <a:t>Cosa sono le Tabelle in Excel?</a:t>
            </a:r>
          </a:p>
          <a:p>
            <a:r>
              <a:rPr lang="it-IT" dirty="0"/>
              <a:t>        </a:t>
            </a:r>
            <a:r>
              <a:rPr lang="it-IT" cap="none" dirty="0"/>
              <a:t>Le tabelle consentono di gestire e analizzare dati in modo più efficiente.</a:t>
            </a:r>
          </a:p>
          <a:p>
            <a:r>
              <a:rPr lang="it-IT" cap="none" dirty="0"/>
              <a:t>        Forniscono opzioni di ordinamento e filtraggio automatici.</a:t>
            </a:r>
          </a:p>
          <a:p>
            <a:endParaRPr lang="it-IT" dirty="0"/>
          </a:p>
          <a:p>
            <a:endParaRPr lang="it-IT" dirty="0"/>
          </a:p>
          <a:p>
            <a:pPr marL="0" indent="0">
              <a:buNone/>
            </a:pPr>
            <a:r>
              <a:rPr lang="it-IT" sz="3000" dirty="0">
                <a:solidFill>
                  <a:srgbClr val="00B0F0"/>
                </a:solidFill>
              </a:rPr>
              <a:t>Vantaggi dell'Utilizzo delle Tabelle</a:t>
            </a:r>
          </a:p>
          <a:p>
            <a:endParaRPr lang="it-IT" dirty="0"/>
          </a:p>
          <a:p>
            <a:r>
              <a:rPr lang="it-IT" dirty="0"/>
              <a:t>    </a:t>
            </a:r>
            <a:r>
              <a:rPr lang="it-IT" cap="none" dirty="0"/>
              <a:t>Organizzazione: Rende i dati più organizzati e facili da leggere.</a:t>
            </a:r>
          </a:p>
          <a:p>
            <a:r>
              <a:rPr lang="it-IT" cap="none" dirty="0"/>
              <a:t>    Filtraggio e Ordinamento: Possibilità di filtrare e ordinare i dati con un clic.</a:t>
            </a:r>
          </a:p>
          <a:p>
            <a:r>
              <a:rPr lang="it-IT" cap="none" dirty="0"/>
              <a:t>    Funzioni di Analisi Dati: Strumenti integrati per analisi statistiche e funzioni avanzate.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321279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5338C-D496-21F1-CF4B-D8239C75C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326EDBB-161E-B0DF-2E1F-D54A6D536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0"/>
            <a:ext cx="10364451" cy="1596177"/>
          </a:xfrm>
        </p:spPr>
        <p:txBody>
          <a:bodyPr/>
          <a:lstStyle/>
          <a:p>
            <a:r>
              <a:rPr lang="it-IT" dirty="0"/>
              <a:t>Tabelle in Excel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3D5E0D5-C6A6-9DC3-6C7E-3268FB79B50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286540"/>
            <a:ext cx="10363826" cy="506109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IT" sz="1900" dirty="0">
                <a:solidFill>
                  <a:srgbClr val="00B0F0"/>
                </a:solidFill>
              </a:rPr>
              <a:t>Creazione di una Tabella</a:t>
            </a:r>
          </a:p>
          <a:p>
            <a:r>
              <a:rPr lang="it-IT" cap="none" dirty="0"/>
              <a:t>Passaggi per Creare una Tabella in Excel:</a:t>
            </a:r>
          </a:p>
          <a:p>
            <a:endParaRPr lang="it-IT" cap="none" dirty="0"/>
          </a:p>
          <a:p>
            <a:pPr marL="0" indent="0">
              <a:buNone/>
            </a:pPr>
            <a:r>
              <a:rPr lang="it-IT" dirty="0">
                <a:solidFill>
                  <a:srgbClr val="00B0F0"/>
                </a:solidFill>
              </a:rPr>
              <a:t>Seleziona i Dati:</a:t>
            </a:r>
          </a:p>
          <a:p>
            <a:r>
              <a:rPr lang="it-IT" cap="none" dirty="0"/>
              <a:t>        Evidenzia l'intervallo di celle che vuoi trasformare in tabella.</a:t>
            </a:r>
          </a:p>
          <a:p>
            <a:endParaRPr lang="it-IT" cap="none" dirty="0"/>
          </a:p>
          <a:p>
            <a:pPr marL="0" indent="0">
              <a:buNone/>
            </a:pPr>
            <a:r>
              <a:rPr lang="it-IT" dirty="0">
                <a:solidFill>
                  <a:srgbClr val="00B0F0"/>
                </a:solidFill>
              </a:rPr>
              <a:t>Inserisci la Tabella:</a:t>
            </a:r>
          </a:p>
          <a:p>
            <a:r>
              <a:rPr lang="it-IT" cap="none" dirty="0"/>
              <a:t>        Vai alla scheda "Inserisci" &gt; clicca su "Tabella".</a:t>
            </a:r>
          </a:p>
          <a:p>
            <a:endParaRPr lang="it-IT" cap="none" dirty="0"/>
          </a:p>
          <a:p>
            <a:pPr marL="0" indent="0">
              <a:buNone/>
            </a:pPr>
            <a:r>
              <a:rPr lang="it-IT" dirty="0">
                <a:solidFill>
                  <a:srgbClr val="00B0F0"/>
                </a:solidFill>
              </a:rPr>
              <a:t>Conferma l'Intervallo:</a:t>
            </a:r>
          </a:p>
          <a:p>
            <a:r>
              <a:rPr lang="it-IT" cap="none" dirty="0"/>
              <a:t>        Nella finestra pop-up, assicurati che l'intervallo sia corretto e seleziona se la tabella ha intestazioni.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8924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81C0B-EDCB-134C-AE9C-49DCFFC3B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AF29FC9-15AB-6F2A-369D-AE10834D5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0"/>
            <a:ext cx="10364451" cy="1596177"/>
          </a:xfrm>
        </p:spPr>
        <p:txBody>
          <a:bodyPr/>
          <a:lstStyle/>
          <a:p>
            <a:r>
              <a:rPr lang="it-IT" dirty="0"/>
              <a:t>Tabelle in Excel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3878466-DB2A-8970-3466-DE19D9D35E1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286540"/>
            <a:ext cx="10363826" cy="506109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dirty="0">
                <a:solidFill>
                  <a:srgbClr val="00B0F0"/>
                </a:solidFill>
              </a:rPr>
              <a:t>Formattazione della Tabella</a:t>
            </a:r>
          </a:p>
          <a:p>
            <a:pPr marL="0" indent="0">
              <a:buNone/>
            </a:pPr>
            <a:r>
              <a:rPr lang="it-IT" cap="none" dirty="0"/>
              <a:t>Stili e Formati:</a:t>
            </a:r>
          </a:p>
          <a:p>
            <a:r>
              <a:rPr lang="it-IT" cap="none" dirty="0"/>
              <a:t>        Scegli uno stile per la tabella dalla scheda "Progettazione".</a:t>
            </a:r>
          </a:p>
          <a:p>
            <a:r>
              <a:rPr lang="it-IT" cap="none" dirty="0"/>
              <a:t>        Personalizza i colori e i bordi per migliorare la leggibilità.</a:t>
            </a:r>
          </a:p>
          <a:p>
            <a:endParaRPr lang="it-IT" cap="none" dirty="0"/>
          </a:p>
          <a:p>
            <a:pPr>
              <a:buNone/>
            </a:pPr>
            <a:r>
              <a:rPr lang="it-IT" b="1" dirty="0">
                <a:solidFill>
                  <a:srgbClr val="00B0F0"/>
                </a:solidFill>
              </a:rPr>
              <a:t>Utilizzo delle Funzionalità della Tabella</a:t>
            </a:r>
          </a:p>
          <a:p>
            <a:pPr marL="0" indent="0">
              <a:buNone/>
            </a:pPr>
            <a:r>
              <a:rPr lang="it-IT" b="1" dirty="0"/>
              <a:t>Filtraggio:</a:t>
            </a:r>
            <a:endParaRPr lang="it-IT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cap="none" dirty="0"/>
              <a:t>Utilizza le freccette nelle intestazioni per filtrare i dati.</a:t>
            </a:r>
          </a:p>
          <a:p>
            <a:pPr marL="0" indent="0">
              <a:buNone/>
            </a:pPr>
            <a:r>
              <a:rPr lang="it-IT" b="1" dirty="0"/>
              <a:t>Ordinamento:</a:t>
            </a:r>
            <a:endParaRPr lang="it-IT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cap="none" dirty="0"/>
              <a:t>Ordina i dati in ordine crescente o decrescente.</a:t>
            </a:r>
          </a:p>
          <a:p>
            <a:pPr marL="0" indent="0">
              <a:buNone/>
            </a:pPr>
            <a:r>
              <a:rPr lang="it-IT" b="1" dirty="0"/>
              <a:t>Aggiunta di Totali:</a:t>
            </a:r>
            <a:endParaRPr lang="it-IT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cap="none" dirty="0"/>
              <a:t>Aggiungi una riga totale per calcoli rapidi tramite le opzioni della tabella.</a:t>
            </a:r>
          </a:p>
          <a:p>
            <a:endParaRPr lang="it-IT" cap="none" dirty="0"/>
          </a:p>
        </p:txBody>
      </p:sp>
    </p:spTree>
    <p:extLst>
      <p:ext uri="{BB962C8B-B14F-4D97-AF65-F5344CB8AC3E}">
        <p14:creationId xmlns:p14="http://schemas.microsoft.com/office/powerpoint/2010/main" val="58159789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F9EF7C0-91B7-DEAF-F6AA-BF9A168C1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9" y="0"/>
            <a:ext cx="10364451" cy="1596177"/>
          </a:xfrm>
        </p:spPr>
        <p:txBody>
          <a:bodyPr/>
          <a:lstStyle/>
          <a:p>
            <a:r>
              <a:rPr lang="it-IT" dirty="0"/>
              <a:t>Funzione</a:t>
            </a:r>
            <a:br>
              <a:rPr lang="it-IT" dirty="0"/>
            </a:br>
            <a:r>
              <a:rPr lang="it-IT" dirty="0" err="1"/>
              <a:t>colleg.ipertestuale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CEA1B54-1187-0801-F19B-C73134533FF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679944"/>
            <a:ext cx="10363826" cy="882503"/>
          </a:xfrm>
        </p:spPr>
        <p:txBody>
          <a:bodyPr/>
          <a:lstStyle/>
          <a:p>
            <a:pPr marL="0" indent="0">
              <a:buNone/>
            </a:pPr>
            <a:r>
              <a:rPr lang="it-IT" cap="none" dirty="0"/>
              <a:t>La funzione COLLEG.IPERTESTUALE di Excel consente di creare collegamenti ipertestuali a diverse destinazioni, come indirizzi email, altri documenti di Excel e documenti esterni. 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131C23D-D1CD-142E-EE0B-7F313E027B2A}"/>
              </a:ext>
            </a:extLst>
          </p:cNvPr>
          <p:cNvSpPr txBox="1"/>
          <p:nvPr/>
        </p:nvSpPr>
        <p:spPr>
          <a:xfrm>
            <a:off x="913149" y="3017459"/>
            <a:ext cx="1099531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cap="all" dirty="0">
                <a:solidFill>
                  <a:srgbClr val="00B0F0"/>
                </a:solidFill>
              </a:rPr>
              <a:t>Invio di una mail</a:t>
            </a:r>
          </a:p>
          <a:p>
            <a:endParaRPr lang="it-IT" dirty="0"/>
          </a:p>
          <a:p>
            <a:r>
              <a:rPr lang="it-IT" dirty="0"/>
              <a:t>Per creare un collegamento ipertestuale che apra un client di posta elettronica per inviare un'email, puoi utilizzare la seguente sintassi:</a:t>
            </a:r>
          </a:p>
          <a:p>
            <a:endParaRPr lang="it-IT" dirty="0"/>
          </a:p>
          <a:p>
            <a:r>
              <a:rPr lang="it-IT" dirty="0"/>
              <a:t>=COLLEG.IPERTESTUALE("mailto:mail@dominio.it?subject=oggetto </a:t>
            </a:r>
            <a:r>
              <a:rPr lang="it-IT" dirty="0" err="1"/>
              <a:t>mail&amp;body</a:t>
            </a:r>
            <a:r>
              <a:rPr lang="it-IT" dirty="0"/>
              <a:t>=Corpo della mail"; "Invia Email")</a:t>
            </a:r>
          </a:p>
          <a:p>
            <a:endParaRPr lang="it-IT" dirty="0"/>
          </a:p>
          <a:p>
            <a:r>
              <a:rPr lang="it-IT" dirty="0"/>
              <a:t>In questo esempio, cliccando sulla cella, si aprirà il client di posta elettronica predefinito con l'email già pronta per essere inviata all'indirizzo specificato</a:t>
            </a:r>
          </a:p>
        </p:txBody>
      </p:sp>
    </p:spTree>
    <p:extLst>
      <p:ext uri="{BB962C8B-B14F-4D97-AF65-F5344CB8AC3E}">
        <p14:creationId xmlns:p14="http://schemas.microsoft.com/office/powerpoint/2010/main" val="116592830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2B6F792-70FB-1CB9-7A07-262EAB984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0"/>
            <a:ext cx="10364451" cy="1596177"/>
          </a:xfrm>
        </p:spPr>
        <p:txBody>
          <a:bodyPr/>
          <a:lstStyle/>
          <a:p>
            <a:r>
              <a:rPr lang="it-IT" b="1" dirty="0"/>
              <a:t>La Formattazione Condizionale in Excel</a:t>
            </a:r>
            <a:br>
              <a:rPr lang="it-IT" b="1" dirty="0"/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2686DDF-9C30-04B7-42FE-99070DE3AC4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596178"/>
            <a:ext cx="10363826" cy="4195022"/>
          </a:xfrm>
        </p:spPr>
        <p:txBody>
          <a:bodyPr/>
          <a:lstStyle/>
          <a:p>
            <a:pPr marL="0" indent="0">
              <a:buNone/>
            </a:pPr>
            <a:r>
              <a:rPr lang="it-IT" sz="2800" b="1" dirty="0">
                <a:solidFill>
                  <a:srgbClr val="00B0F0"/>
                </a:solidFill>
              </a:rPr>
              <a:t>Cos'è la Formattazione Condizionale?</a:t>
            </a:r>
          </a:p>
          <a:p>
            <a:pPr marL="0" indent="0">
              <a:buNone/>
            </a:pPr>
            <a:endParaRPr lang="it-IT" dirty="0"/>
          </a:p>
          <a:p>
            <a:r>
              <a:rPr lang="it-IT" cap="none" dirty="0"/>
              <a:t>    Uno strumento che permette di cambiare automaticamente l'aspetto delle celle in base a regole specifiche.</a:t>
            </a:r>
          </a:p>
          <a:p>
            <a:r>
              <a:rPr lang="it-IT" cap="none" dirty="0"/>
              <a:t>    Utile per evidenziare valori sopra/sotto soglie, duplicati, tendenze, ecc.</a:t>
            </a:r>
          </a:p>
          <a:p>
            <a:r>
              <a:rPr lang="it-IT" cap="none" dirty="0"/>
              <a:t>    Aiuta a interpretare i dati visivamente in modo immediato.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9672609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FCF00D9-18C0-9FCB-0DAB-27138480618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595438"/>
            <a:ext cx="10363826" cy="4195761"/>
          </a:xfrm>
        </p:spPr>
        <p:txBody>
          <a:bodyPr/>
          <a:lstStyle/>
          <a:p>
            <a:pPr marL="0" indent="0">
              <a:buNone/>
            </a:pPr>
            <a:r>
              <a:rPr lang="it-IT" b="1" dirty="0">
                <a:solidFill>
                  <a:srgbClr val="00B0F0"/>
                </a:solidFill>
              </a:rPr>
              <a:t>Come applicare la formattazione condizionale?</a:t>
            </a:r>
          </a:p>
          <a:p>
            <a:endParaRPr lang="it-IT" dirty="0"/>
          </a:p>
          <a:p>
            <a:r>
              <a:rPr lang="it-IT" cap="none" dirty="0"/>
              <a:t>    Seleziona l'intervallo di celle.</a:t>
            </a:r>
          </a:p>
          <a:p>
            <a:r>
              <a:rPr lang="it-IT" cap="none" dirty="0"/>
              <a:t>    Vai su Home &gt; Formattazione condizionale.</a:t>
            </a:r>
          </a:p>
          <a:p>
            <a:r>
              <a:rPr lang="it-IT" cap="none" dirty="0"/>
              <a:t>    Scegli una regola predefinita o crea una regola personalizzata.</a:t>
            </a:r>
          </a:p>
          <a:p>
            <a:r>
              <a:rPr lang="it-IT" cap="none" dirty="0"/>
              <a:t>    Personalizza il formato (colori, stile, ecc.).</a:t>
            </a:r>
          </a:p>
          <a:p>
            <a:r>
              <a:rPr lang="it-IT" cap="none" dirty="0"/>
              <a:t>    Clicca OK per applicare.</a:t>
            </a:r>
          </a:p>
          <a:p>
            <a:endParaRPr lang="it-IT" dirty="0"/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B28AC696-D866-0CCB-AD93-D50BC303F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0"/>
            <a:ext cx="10363200" cy="1595438"/>
          </a:xfrm>
        </p:spPr>
        <p:txBody>
          <a:bodyPr/>
          <a:lstStyle/>
          <a:p>
            <a:r>
              <a:rPr lang="it-IT" b="1" dirty="0"/>
              <a:t>La Formattazione Condizionale in Excel</a:t>
            </a:r>
            <a:br>
              <a:rPr lang="it-IT" b="1" dirty="0"/>
            </a:b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7379339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1A4B83-2E9F-E28A-E630-E0B39A148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E7671AD-4160-9168-6B01-1266BD218B2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382232"/>
            <a:ext cx="10363826" cy="49760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IT" dirty="0"/>
              <a:t>Esempio 1 — </a:t>
            </a:r>
            <a:r>
              <a:rPr lang="it-IT" b="1" dirty="0">
                <a:solidFill>
                  <a:srgbClr val="FF0000"/>
                </a:solidFill>
              </a:rPr>
              <a:t>Evidenziare valori sopra una soglia</a:t>
            </a:r>
          </a:p>
          <a:p>
            <a:pPr marL="0" indent="0">
              <a:buNone/>
            </a:pPr>
            <a:r>
              <a:rPr lang="it-IT" dirty="0"/>
              <a:t>Obiettivo:</a:t>
            </a:r>
          </a:p>
          <a:p>
            <a:endParaRPr lang="it-IT" dirty="0"/>
          </a:p>
          <a:p>
            <a:r>
              <a:rPr lang="it-IT" dirty="0"/>
              <a:t>Evidenziare tutte le celle con valori superiori a 100.</a:t>
            </a:r>
          </a:p>
          <a:p>
            <a:endParaRPr lang="it-IT" dirty="0"/>
          </a:p>
          <a:p>
            <a:pPr marL="0" indent="0">
              <a:buNone/>
            </a:pPr>
            <a:r>
              <a:rPr lang="it-IT" dirty="0">
                <a:solidFill>
                  <a:srgbClr val="FF0000"/>
                </a:solidFill>
              </a:rPr>
              <a:t>Procedura</a:t>
            </a:r>
            <a:r>
              <a:rPr lang="it-IT" dirty="0"/>
              <a:t>:</a:t>
            </a:r>
          </a:p>
          <a:p>
            <a:endParaRPr lang="it-IT" dirty="0"/>
          </a:p>
          <a:p>
            <a:r>
              <a:rPr lang="it-IT" dirty="0"/>
              <a:t>    </a:t>
            </a:r>
            <a:r>
              <a:rPr lang="it-IT" cap="none" dirty="0"/>
              <a:t>Seleziona l'intervallo.</a:t>
            </a:r>
          </a:p>
          <a:p>
            <a:r>
              <a:rPr lang="it-IT" cap="none" dirty="0"/>
              <a:t>    Home &gt; Formattazione condizionale &gt; Regole evidenziazione celle &gt; Superiore a...</a:t>
            </a:r>
          </a:p>
          <a:p>
            <a:r>
              <a:rPr lang="it-IT" cap="none" dirty="0"/>
              <a:t>    Inserisci 100.</a:t>
            </a:r>
          </a:p>
          <a:p>
            <a:r>
              <a:rPr lang="it-IT" cap="none" dirty="0"/>
              <a:t>    Scegli il formato (ad esempio, riempimento rosso).</a:t>
            </a:r>
          </a:p>
          <a:p>
            <a:r>
              <a:rPr lang="it-IT" cap="none" dirty="0"/>
              <a:t>    Premi OK.</a:t>
            </a:r>
          </a:p>
          <a:p>
            <a:endParaRPr lang="it-IT" dirty="0"/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2783E24B-80CA-A1A7-35A2-1DAB84470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0"/>
            <a:ext cx="10363200" cy="1382232"/>
          </a:xfrm>
        </p:spPr>
        <p:txBody>
          <a:bodyPr/>
          <a:lstStyle/>
          <a:p>
            <a:r>
              <a:rPr lang="it-IT" b="1" dirty="0"/>
              <a:t>La Formattazione Condizionale in Excel</a:t>
            </a:r>
            <a:br>
              <a:rPr lang="it-IT" b="1" dirty="0"/>
            </a:b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778199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6E24B0-B9B2-0108-A60A-5A637689C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D171BED-25F8-D6F9-E44E-F31DCFF2F30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382232"/>
            <a:ext cx="10363826" cy="49760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/>
              <a:t>Esempio 2 — </a:t>
            </a:r>
            <a:r>
              <a:rPr lang="it-IT" b="1" dirty="0">
                <a:solidFill>
                  <a:srgbClr val="FF0000"/>
                </a:solidFill>
              </a:rPr>
              <a:t>Colorare celle duplicate</a:t>
            </a:r>
          </a:p>
          <a:p>
            <a:pPr marL="0" indent="0">
              <a:buNone/>
            </a:pPr>
            <a:r>
              <a:rPr lang="it-IT" b="1" dirty="0"/>
              <a:t>Obiettivo</a:t>
            </a:r>
            <a:r>
              <a:rPr lang="it-IT" dirty="0"/>
              <a:t>:</a:t>
            </a:r>
          </a:p>
          <a:p>
            <a:r>
              <a:rPr lang="it-IT" dirty="0"/>
              <a:t>Trovare e evidenziare valori duplicati.</a:t>
            </a:r>
          </a:p>
          <a:p>
            <a:endParaRPr lang="it-IT" dirty="0"/>
          </a:p>
          <a:p>
            <a:pPr marL="0" indent="0">
              <a:buNone/>
            </a:pPr>
            <a:r>
              <a:rPr lang="it-IT" dirty="0">
                <a:solidFill>
                  <a:srgbClr val="FF0000"/>
                </a:solidFill>
              </a:rPr>
              <a:t>Procedura</a:t>
            </a:r>
            <a:r>
              <a:rPr lang="it-IT" dirty="0"/>
              <a:t>:</a:t>
            </a:r>
          </a:p>
          <a:p>
            <a:endParaRPr lang="it-IT" dirty="0"/>
          </a:p>
          <a:p>
            <a:r>
              <a:rPr lang="it-IT" cap="none" dirty="0"/>
              <a:t>    Seleziona l’intervallo.</a:t>
            </a:r>
          </a:p>
          <a:p>
            <a:r>
              <a:rPr lang="it-IT" cap="none" dirty="0"/>
              <a:t>    Home &gt; Formattazione condizionale &gt; Regole evidenziazione celle &gt; Duplicati</a:t>
            </a:r>
          </a:p>
          <a:p>
            <a:r>
              <a:rPr lang="it-IT" cap="none" dirty="0"/>
              <a:t>    Scegli il colore.</a:t>
            </a:r>
          </a:p>
          <a:p>
            <a:r>
              <a:rPr lang="it-IT" cap="none" dirty="0"/>
              <a:t>    Premi OK.</a:t>
            </a: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00898193-4091-4633-E232-816B201A1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0"/>
            <a:ext cx="10363200" cy="1382232"/>
          </a:xfrm>
        </p:spPr>
        <p:txBody>
          <a:bodyPr/>
          <a:lstStyle/>
          <a:p>
            <a:r>
              <a:rPr lang="it-IT" b="1" dirty="0"/>
              <a:t>La Formattazione Condizionale in Excel</a:t>
            </a:r>
            <a:br>
              <a:rPr lang="it-IT" b="1" dirty="0"/>
            </a:b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9843905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2CE6D-A8F5-A766-BDC5-B879A164C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06C1690-40B1-EA0C-1669-5C2E6F56686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382232"/>
            <a:ext cx="10363826" cy="497603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b="1" dirty="0">
                <a:solidFill>
                  <a:srgbClr val="FF0000"/>
                </a:solidFill>
              </a:rPr>
              <a:t>Esempio 3 — Scale di colori</a:t>
            </a:r>
          </a:p>
          <a:p>
            <a:pPr>
              <a:buNone/>
            </a:pPr>
            <a:r>
              <a:rPr lang="it-IT" b="1" dirty="0"/>
              <a:t>Obiettivo:</a:t>
            </a:r>
          </a:p>
          <a:p>
            <a:pPr>
              <a:buNone/>
            </a:pPr>
            <a:r>
              <a:rPr lang="it-IT" dirty="0"/>
              <a:t>Colorare le celle in base ai valori (minimo, massimo).</a:t>
            </a:r>
          </a:p>
          <a:p>
            <a:pPr>
              <a:buNone/>
            </a:pPr>
            <a:r>
              <a:rPr lang="it-IT" b="1" dirty="0"/>
              <a:t>Procedura:</a:t>
            </a:r>
            <a:endParaRPr lang="it-IT" dirty="0"/>
          </a:p>
          <a:p>
            <a:pPr>
              <a:buFont typeface="Arial" panose="020B0604020202020204" pitchFamily="34" charset="0"/>
              <a:buChar char="•"/>
            </a:pPr>
            <a:r>
              <a:rPr lang="it-IT" cap="none" dirty="0"/>
              <a:t>Seleziona l’intervallo.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b="1" cap="none" dirty="0"/>
              <a:t>Home &gt; Formattazione condizionale &gt; Scala di colori</a:t>
            </a:r>
            <a:r>
              <a:rPr lang="it-IT" cap="none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cap="none" dirty="0"/>
              <a:t>Scegli la scala desiderata (ad esempio, dal rosso al verde).</a:t>
            </a:r>
          </a:p>
          <a:p>
            <a:r>
              <a:rPr lang="it-IT" b="1" cap="none" dirty="0"/>
              <a:t>Risultato:</a:t>
            </a:r>
            <a:r>
              <a:rPr lang="it-IT" cap="none" dirty="0"/>
              <a:t> valori più bassi in rosso, più alti in verde.</a:t>
            </a:r>
          </a:p>
          <a:p>
            <a:pPr marL="0" indent="0">
              <a:buNone/>
            </a:pPr>
            <a:endParaRPr lang="it-IT" cap="none" dirty="0"/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D775FDEF-8DD5-8421-340F-E9AD59D50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0"/>
            <a:ext cx="10363200" cy="1382232"/>
          </a:xfrm>
        </p:spPr>
        <p:txBody>
          <a:bodyPr/>
          <a:lstStyle/>
          <a:p>
            <a:r>
              <a:rPr lang="it-IT" b="1" dirty="0"/>
              <a:t>La Formattazione Condizionale in Excel</a:t>
            </a:r>
            <a:br>
              <a:rPr lang="it-IT" b="1" dirty="0"/>
            </a:b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6215384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55F23-3DF1-678A-CED3-75F128DBB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0B38029-4876-5C59-9774-23F6895E3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9" y="0"/>
            <a:ext cx="10364451" cy="1596177"/>
          </a:xfrm>
        </p:spPr>
        <p:txBody>
          <a:bodyPr/>
          <a:lstStyle/>
          <a:p>
            <a:r>
              <a:rPr lang="it-IT" dirty="0"/>
              <a:t>Funzione</a:t>
            </a:r>
            <a:br>
              <a:rPr lang="it-IT" dirty="0"/>
            </a:br>
            <a:r>
              <a:rPr lang="it-IT" dirty="0" err="1"/>
              <a:t>colleg.ipertestuale</a:t>
            </a:r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826244B4-2DA6-A996-DCF7-577B289F7113}"/>
              </a:ext>
            </a:extLst>
          </p:cNvPr>
          <p:cNvSpPr txBox="1"/>
          <p:nvPr/>
        </p:nvSpPr>
        <p:spPr>
          <a:xfrm>
            <a:off x="794940" y="1507636"/>
            <a:ext cx="1099531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cap="all" dirty="0">
                <a:solidFill>
                  <a:srgbClr val="00B0F0"/>
                </a:solidFill>
              </a:rPr>
              <a:t>Collegamento ad un altro documento di Excel</a:t>
            </a:r>
          </a:p>
          <a:p>
            <a:endParaRPr lang="it-IT" dirty="0"/>
          </a:p>
          <a:p>
            <a:r>
              <a:rPr lang="it-IT" dirty="0"/>
              <a:t>Per creare un collegamento a un altro foglio di lavoro Excel, puoi utilizzare questa sintassi:</a:t>
            </a:r>
          </a:p>
          <a:p>
            <a:endParaRPr lang="it-IT" dirty="0"/>
          </a:p>
          <a:p>
            <a:r>
              <a:rPr lang="it-IT" dirty="0"/>
              <a:t>=COLLEG.IPERTESTUALE("[Percorso\NomeFile.xlsx]NomeFoglio!A1"; "Vai a Foglio Excel")</a:t>
            </a:r>
          </a:p>
          <a:p>
            <a:endParaRPr lang="it-IT" dirty="0"/>
          </a:p>
          <a:p>
            <a:r>
              <a:rPr lang="it-IT" dirty="0"/>
              <a:t>Assicurati di sostituire Percorso\NomeFile.xlsx con il percorso effettivo del file e </a:t>
            </a:r>
            <a:r>
              <a:rPr lang="it-IT" dirty="0" err="1"/>
              <a:t>NomeFoglio</a:t>
            </a:r>
            <a:r>
              <a:rPr lang="it-IT" dirty="0"/>
              <a:t> con il nome del foglio di lavoro a cui desideri collegarti. A1 indica la cella di destinazione.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84263604-3016-9C19-4F87-AD2B236368CF}"/>
              </a:ext>
            </a:extLst>
          </p:cNvPr>
          <p:cNvSpPr txBox="1"/>
          <p:nvPr/>
        </p:nvSpPr>
        <p:spPr>
          <a:xfrm>
            <a:off x="656820" y="4059726"/>
            <a:ext cx="1087710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cap="all" dirty="0">
                <a:solidFill>
                  <a:srgbClr val="00B0F0"/>
                </a:solidFill>
              </a:rPr>
              <a:t>Collegamento con un documento esterno</a:t>
            </a:r>
          </a:p>
          <a:p>
            <a:endParaRPr lang="it-IT" dirty="0"/>
          </a:p>
          <a:p>
            <a:r>
              <a:rPr lang="it-IT" dirty="0"/>
              <a:t>Per creare un collegamento a un file esterno, come un documento Word o un PDF, utilizza la seguente sintassi:</a:t>
            </a:r>
          </a:p>
          <a:p>
            <a:endParaRPr lang="it-IT" dirty="0"/>
          </a:p>
          <a:p>
            <a:r>
              <a:rPr lang="it-IT" dirty="0"/>
              <a:t>=COLLEG.IPERTESTUALE("C:\Percorso\Documento.pdf"; "Apri Documento PDF")</a:t>
            </a:r>
          </a:p>
          <a:p>
            <a:endParaRPr lang="it-IT" dirty="0"/>
          </a:p>
          <a:p>
            <a:r>
              <a:rPr lang="it-IT" dirty="0"/>
              <a:t>In questo esempio, cliccando sulla cella, si aprirà il file PDF specificato nel percorso. Puoi sostituire il percorso e il nome del file in base alle tue necessità.</a:t>
            </a:r>
          </a:p>
        </p:txBody>
      </p:sp>
    </p:spTree>
    <p:extLst>
      <p:ext uri="{BB962C8B-B14F-4D97-AF65-F5344CB8AC3E}">
        <p14:creationId xmlns:p14="http://schemas.microsoft.com/office/powerpoint/2010/main" val="402759987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F496FAF-A0A8-6D90-0D61-DC4A1CCDC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0"/>
            <a:ext cx="10364451" cy="1596177"/>
          </a:xfrm>
        </p:spPr>
        <p:txBody>
          <a:bodyPr/>
          <a:lstStyle/>
          <a:p>
            <a:r>
              <a:rPr lang="it-IT" dirty="0"/>
              <a:t>Introduzione a Power Query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AC7E58C-5A94-ADF4-B8C7-7FF4F0DAF02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11842"/>
            <a:ext cx="10363826" cy="4079357"/>
          </a:xfrm>
        </p:spPr>
        <p:txBody>
          <a:bodyPr/>
          <a:lstStyle/>
          <a:p>
            <a:pPr marL="0" indent="0">
              <a:buNone/>
            </a:pP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Cosa è Power Query?</a:t>
            </a:r>
          </a:p>
          <a:p>
            <a:endParaRPr lang="it-IT" dirty="0"/>
          </a:p>
          <a:p>
            <a:r>
              <a:rPr lang="it-IT" dirty="0"/>
              <a:t>    </a:t>
            </a:r>
            <a:r>
              <a:rPr lang="it-IT" cap="none" dirty="0"/>
              <a:t>Strumento di Excel (disponibile su Excel 2016 e versioni successive) per importare, trasformare e pulire dati provenienti da varie fonti.</a:t>
            </a:r>
          </a:p>
          <a:p>
            <a:endParaRPr lang="it-IT" cap="none" dirty="0"/>
          </a:p>
          <a:p>
            <a:r>
              <a:rPr lang="it-IT" cap="none" dirty="0"/>
              <a:t>    Permette di automatizzare processi di manipolazione dati complessi, risparmiando tempo.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4646980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30C92D-439B-CD92-76D2-C72D4F311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05E9FA-6245-EA14-4C01-4188FA6AD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9" y="0"/>
            <a:ext cx="10364451" cy="1596177"/>
          </a:xfrm>
        </p:spPr>
        <p:txBody>
          <a:bodyPr/>
          <a:lstStyle/>
          <a:p>
            <a:r>
              <a:rPr lang="it-IT" dirty="0"/>
              <a:t>Funzione</a:t>
            </a:r>
            <a:br>
              <a:rPr lang="it-IT" dirty="0"/>
            </a:br>
            <a:r>
              <a:rPr lang="it-IT" dirty="0" err="1"/>
              <a:t>colleg.ipertestuale</a:t>
            </a:r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E70BF21-15AF-2740-4478-964E70526B12}"/>
              </a:ext>
            </a:extLst>
          </p:cNvPr>
          <p:cNvSpPr txBox="1"/>
          <p:nvPr/>
        </p:nvSpPr>
        <p:spPr>
          <a:xfrm>
            <a:off x="996802" y="1849812"/>
            <a:ext cx="10507625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cap="all" dirty="0">
                <a:solidFill>
                  <a:srgbClr val="00B0F0"/>
                </a:solidFill>
              </a:rPr>
              <a:t>Note</a:t>
            </a:r>
          </a:p>
          <a:p>
            <a:endParaRPr lang="it-IT" dirty="0"/>
          </a:p>
          <a:p>
            <a:r>
              <a:rPr lang="it-IT" sz="3200" dirty="0"/>
              <a:t>Accertati che i percorsi siano corretti e che i file esistano nella posizione specificata.</a:t>
            </a:r>
          </a:p>
          <a:p>
            <a:r>
              <a:rPr lang="it-IT" sz="3200" dirty="0"/>
              <a:t>È possibile personalizzare il testo visualizzato (ad esempio, "Invia Email", "Vai a Foglio Excel", "Apri Documento PDF") a tuo piacimento.</a:t>
            </a:r>
          </a:p>
        </p:txBody>
      </p:sp>
    </p:spTree>
    <p:extLst>
      <p:ext uri="{BB962C8B-B14F-4D97-AF65-F5344CB8AC3E}">
        <p14:creationId xmlns:p14="http://schemas.microsoft.com/office/powerpoint/2010/main" val="47603077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A15A132-319F-24B7-5C16-569FE18C1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0"/>
            <a:ext cx="10364451" cy="1596177"/>
          </a:xfrm>
        </p:spPr>
        <p:txBody>
          <a:bodyPr/>
          <a:lstStyle/>
          <a:p>
            <a:r>
              <a:rPr lang="it-IT" dirty="0"/>
              <a:t>Perché usare Power Query?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0BAB89F-F55D-7192-EA82-AD65E4C0944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3" y="1596178"/>
            <a:ext cx="10611919" cy="4195022"/>
          </a:xfrm>
        </p:spPr>
        <p:txBody>
          <a:bodyPr/>
          <a:lstStyle/>
          <a:p>
            <a:endParaRPr lang="it-IT" dirty="0"/>
          </a:p>
          <a:p>
            <a:r>
              <a:rPr lang="it-IT" sz="2400" cap="none" dirty="0"/>
              <a:t>    Importa dati da molteplici fonti: Excel, file di testo, database, web, Amazon, ecc.</a:t>
            </a:r>
          </a:p>
          <a:p>
            <a:r>
              <a:rPr lang="it-IT" sz="2400" cap="none" dirty="0"/>
              <a:t>    Trasforma i dati facilmente: filtra, ordina, combina, unisci, cambia formato.</a:t>
            </a:r>
          </a:p>
          <a:p>
            <a:r>
              <a:rPr lang="it-IT" sz="2400" cap="none" dirty="0"/>
              <a:t>    Aggiorna automaticamente i dati importati e trasformati con un clic.</a:t>
            </a:r>
          </a:p>
          <a:p>
            <a:r>
              <a:rPr lang="it-IT" sz="2400" cap="none" dirty="0"/>
              <a:t>    Riduce gli errori e semplifica le operazioni ripetitive.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1037132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A27DB07-1C0A-83AF-3998-887EE0F50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0"/>
            <a:ext cx="10364451" cy="1596177"/>
          </a:xfrm>
        </p:spPr>
        <p:txBody>
          <a:bodyPr/>
          <a:lstStyle/>
          <a:p>
            <a:r>
              <a:rPr lang="it-IT" dirty="0"/>
              <a:t>Come accedere a Power Query?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1C5C212-10E0-A805-0E6F-F78D0524C19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75638"/>
            <a:ext cx="10363826" cy="4015562"/>
          </a:xfrm>
        </p:spPr>
        <p:txBody>
          <a:bodyPr/>
          <a:lstStyle/>
          <a:p>
            <a:endParaRPr lang="it-IT" dirty="0"/>
          </a:p>
          <a:p>
            <a:r>
              <a:rPr lang="it-IT" sz="2400" cap="none" dirty="0"/>
              <a:t>    Excel 2016 e successivi:</a:t>
            </a:r>
          </a:p>
          <a:p>
            <a:pPr marL="0" indent="0">
              <a:buNone/>
            </a:pPr>
            <a:r>
              <a:rPr lang="it-IT" sz="2400" cap="none" dirty="0"/>
              <a:t>    	Scheda Dati </a:t>
            </a:r>
            <a:r>
              <a:rPr lang="it-IT" sz="2400" cap="none"/>
              <a:t>&gt; Recupera </a:t>
            </a:r>
            <a:r>
              <a:rPr lang="it-IT" sz="2400" cap="none" dirty="0"/>
              <a:t>dati</a:t>
            </a:r>
          </a:p>
          <a:p>
            <a:pPr marL="0" indent="0">
              <a:buNone/>
            </a:pPr>
            <a:endParaRPr lang="it-IT" sz="2400" cap="none" dirty="0"/>
          </a:p>
          <a:p>
            <a:r>
              <a:rPr lang="it-IT" sz="2400" cap="none" dirty="0"/>
              <a:t>    Versioni precedenti:</a:t>
            </a:r>
          </a:p>
          <a:p>
            <a:pPr marL="0" indent="0">
              <a:buNone/>
            </a:pPr>
            <a:r>
              <a:rPr lang="it-IT" sz="2400" cap="none" dirty="0"/>
              <a:t>    	Power Query può essere installato come componente aggiuntivo gratuito.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9054448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2C305F6-A1EA-1281-787D-02DE7E07E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0"/>
            <a:ext cx="10364451" cy="1596177"/>
          </a:xfrm>
        </p:spPr>
        <p:txBody>
          <a:bodyPr/>
          <a:lstStyle/>
          <a:p>
            <a:r>
              <a:rPr lang="it-IT" dirty="0"/>
              <a:t>Operazioni principali con Power Query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7D61070-57C5-B908-3B54-D8001582DD9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0362" y="1596178"/>
            <a:ext cx="11493795" cy="3698836"/>
          </a:xfrm>
        </p:spPr>
        <p:txBody>
          <a:bodyPr/>
          <a:lstStyle/>
          <a:p>
            <a:endParaRPr lang="it-IT" dirty="0"/>
          </a:p>
          <a:p>
            <a:r>
              <a:rPr lang="it-IT" sz="2800" dirty="0"/>
              <a:t>    </a:t>
            </a:r>
            <a:r>
              <a:rPr lang="it-IT" sz="2800" cap="none" dirty="0"/>
              <a:t>Importare dati: da file, database, web, ecc.</a:t>
            </a:r>
          </a:p>
          <a:p>
            <a:r>
              <a:rPr lang="it-IT" sz="2800" cap="none" dirty="0"/>
              <a:t>    Trasformare dati: rimuovere colonne, filtrare, dividere, unire, cambiare tipi.</a:t>
            </a:r>
          </a:p>
          <a:p>
            <a:r>
              <a:rPr lang="it-IT" sz="2800" cap="none" dirty="0"/>
              <a:t>    Pulire dati: eliminare duplicati, riempire celle vuote, correggere valori.</a:t>
            </a:r>
          </a:p>
          <a:p>
            <a:r>
              <a:rPr lang="it-IT" sz="2800" cap="none" dirty="0"/>
              <a:t>    Caricare i dati ottimizzati in Excel (tabella, pivot, ecc.).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4220554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D8EC395-A227-CC04-C995-8E7744D42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0"/>
            <a:ext cx="10364451" cy="1596177"/>
          </a:xfrm>
        </p:spPr>
        <p:txBody>
          <a:bodyPr/>
          <a:lstStyle/>
          <a:p>
            <a:r>
              <a:rPr lang="it-IT" dirty="0"/>
              <a:t>Flusso di lavoro base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57A2E5B-2422-8D33-3128-DDC482B5051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69224" y="1596177"/>
            <a:ext cx="11101017" cy="4195022"/>
          </a:xfrm>
        </p:spPr>
        <p:txBody>
          <a:bodyPr/>
          <a:lstStyle/>
          <a:p>
            <a:endParaRPr lang="it-IT" dirty="0"/>
          </a:p>
          <a:p>
            <a:pPr marL="457200" indent="-457200">
              <a:buFont typeface="+mj-lt"/>
              <a:buAutoNum type="arabicPeriod"/>
            </a:pPr>
            <a:r>
              <a:rPr lang="it-IT" sz="3200" cap="none" dirty="0"/>
              <a:t>    Importa dati</a:t>
            </a:r>
          </a:p>
          <a:p>
            <a:pPr marL="457200" indent="-457200">
              <a:buFont typeface="+mj-lt"/>
              <a:buAutoNum type="arabicPeriod"/>
            </a:pPr>
            <a:r>
              <a:rPr lang="it-IT" sz="3200" cap="none" dirty="0"/>
              <a:t>    Modifica i dati (applica trasformazioni)</a:t>
            </a:r>
          </a:p>
          <a:p>
            <a:pPr marL="457200" indent="-457200">
              <a:buFont typeface="+mj-lt"/>
              <a:buAutoNum type="arabicPeriod"/>
            </a:pPr>
            <a:r>
              <a:rPr lang="it-IT" sz="3200" cap="none" dirty="0"/>
              <a:t>    Carica i dati trasformati in un foglio di lavoro o modello dati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9958575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5B0FEFF-8421-44F3-31BD-C7677BD62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9" y="0"/>
            <a:ext cx="10364451" cy="1596177"/>
          </a:xfrm>
        </p:spPr>
        <p:txBody>
          <a:bodyPr/>
          <a:lstStyle/>
          <a:p>
            <a:r>
              <a:rPr lang="it-IT" dirty="0">
                <a:solidFill>
                  <a:srgbClr val="00B0F0"/>
                </a:solidFill>
              </a:rPr>
              <a:t>Tabella Pivot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7A88073-4033-1435-9E14-9AC5462A1EE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348740"/>
            <a:ext cx="10363826" cy="4442459"/>
          </a:xfrm>
        </p:spPr>
        <p:txBody>
          <a:bodyPr/>
          <a:lstStyle/>
          <a:p>
            <a:r>
              <a:rPr lang="it-IT" cap="none" dirty="0"/>
              <a:t>Le tabelle Pivot in Excel sono uno degli strumenti più potenti per analizzare e riepilogare grandi insiemi di dati in modo interattivo e flessibile.</a:t>
            </a:r>
          </a:p>
          <a:p>
            <a:endParaRPr lang="it-IT" dirty="0"/>
          </a:p>
          <a:p>
            <a:pPr>
              <a:buNone/>
            </a:pPr>
            <a:r>
              <a:rPr lang="it-IT" b="1" dirty="0"/>
              <a:t>Cos'è una Tabella Pivot?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cap="none" dirty="0"/>
              <a:t>Una tabella Pivot consente di trasformare dati complessi in un formato più comprensibile.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cap="none" dirty="0"/>
              <a:t>Permette di estrarre informazioni significative da grandi volumi di dati.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142505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0D3EF6-B1D8-88EA-A9AE-D74FB6330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6F9FFCD-C916-B631-274E-D30BB1E68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9" y="0"/>
            <a:ext cx="10364451" cy="1596177"/>
          </a:xfrm>
        </p:spPr>
        <p:txBody>
          <a:bodyPr/>
          <a:lstStyle/>
          <a:p>
            <a:r>
              <a:rPr lang="it-IT" dirty="0">
                <a:solidFill>
                  <a:srgbClr val="00B0F0"/>
                </a:solidFill>
              </a:rPr>
              <a:t>Tabella Pivot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9EF7284-01AD-3EDE-0E08-267CF44B627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348740"/>
            <a:ext cx="10363826" cy="4442459"/>
          </a:xfrm>
        </p:spPr>
        <p:txBody>
          <a:bodyPr>
            <a:normAutofit/>
          </a:bodyPr>
          <a:lstStyle/>
          <a:p>
            <a:r>
              <a:rPr lang="it-IT" cap="none" dirty="0"/>
              <a:t>Immaginiamo di avere una tabella di vendite con le seguenti colonne:</a:t>
            </a:r>
          </a:p>
        </p:txBody>
      </p:sp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6EC2874C-5146-14E0-07E7-CFA6242E96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927861"/>
              </p:ext>
            </p:extLst>
          </p:nvPr>
        </p:nvGraphicFramePr>
        <p:xfrm>
          <a:off x="1074420" y="1977389"/>
          <a:ext cx="9041130" cy="39284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73132">
                  <a:extLst>
                    <a:ext uri="{9D8B030D-6E8A-4147-A177-3AD203B41FA5}">
                      <a16:colId xmlns:a16="http://schemas.microsoft.com/office/drawing/2014/main" val="2053827649"/>
                    </a:ext>
                  </a:extLst>
                </a:gridCol>
                <a:gridCol w="2233553">
                  <a:extLst>
                    <a:ext uri="{9D8B030D-6E8A-4147-A177-3AD203B41FA5}">
                      <a16:colId xmlns:a16="http://schemas.microsoft.com/office/drawing/2014/main" val="2443662520"/>
                    </a:ext>
                  </a:extLst>
                </a:gridCol>
                <a:gridCol w="2090985">
                  <a:extLst>
                    <a:ext uri="{9D8B030D-6E8A-4147-A177-3AD203B41FA5}">
                      <a16:colId xmlns:a16="http://schemas.microsoft.com/office/drawing/2014/main" val="850718961"/>
                    </a:ext>
                  </a:extLst>
                </a:gridCol>
                <a:gridCol w="2043460">
                  <a:extLst>
                    <a:ext uri="{9D8B030D-6E8A-4147-A177-3AD203B41FA5}">
                      <a16:colId xmlns:a16="http://schemas.microsoft.com/office/drawing/2014/main" val="1855284118"/>
                    </a:ext>
                  </a:extLst>
                </a:gridCol>
              </a:tblGrid>
              <a:tr h="321569">
                <a:tc>
                  <a:txBody>
                    <a:bodyPr/>
                    <a:lstStyle/>
                    <a:p>
                      <a:pPr algn="ctr" fontAlgn="b"/>
                      <a:r>
                        <a:rPr lang="it-IT" sz="2800" u="none" strike="noStrike" dirty="0">
                          <a:effectLst/>
                        </a:rPr>
                        <a:t>Data</a:t>
                      </a:r>
                      <a:endParaRPr lang="it-IT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800" u="none" strike="noStrike">
                          <a:effectLst/>
                        </a:rPr>
                        <a:t>Prodotto</a:t>
                      </a:r>
                      <a:endParaRPr lang="it-IT" sz="2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800" u="none" strike="noStrike">
                          <a:effectLst/>
                        </a:rPr>
                        <a:t>Regione</a:t>
                      </a:r>
                      <a:endParaRPr lang="it-IT" sz="2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800" u="none" strike="noStrike">
                          <a:effectLst/>
                        </a:rPr>
                        <a:t>Vendite</a:t>
                      </a:r>
                      <a:endParaRPr lang="it-IT" sz="2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9902927"/>
                  </a:ext>
                </a:extLst>
              </a:tr>
              <a:tr h="582040">
                <a:tc>
                  <a:txBody>
                    <a:bodyPr/>
                    <a:lstStyle/>
                    <a:p>
                      <a:pPr algn="ctr" fontAlgn="b"/>
                      <a:r>
                        <a:rPr lang="it-IT" sz="2800" u="none" strike="noStrike" dirty="0">
                          <a:effectLst/>
                        </a:rPr>
                        <a:t>01/01/2025</a:t>
                      </a:r>
                      <a:endParaRPr lang="it-IT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800" u="none" strike="noStrike" dirty="0">
                          <a:effectLst/>
                        </a:rPr>
                        <a:t>A</a:t>
                      </a:r>
                      <a:endParaRPr lang="it-IT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800" u="none" strike="noStrike">
                          <a:effectLst/>
                        </a:rPr>
                        <a:t>Nord</a:t>
                      </a:r>
                      <a:endParaRPr lang="it-IT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800" u="none" strike="noStrike">
                          <a:effectLst/>
                        </a:rPr>
                        <a:t>100</a:t>
                      </a:r>
                      <a:endParaRPr lang="it-IT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29687610"/>
                  </a:ext>
                </a:extLst>
              </a:tr>
              <a:tr h="582040">
                <a:tc>
                  <a:txBody>
                    <a:bodyPr/>
                    <a:lstStyle/>
                    <a:p>
                      <a:pPr algn="ctr" fontAlgn="b"/>
                      <a:r>
                        <a:rPr lang="it-IT" sz="2800" u="none" strike="noStrike" dirty="0">
                          <a:effectLst/>
                        </a:rPr>
                        <a:t>01/01/2025</a:t>
                      </a:r>
                      <a:endParaRPr lang="it-IT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800" u="none" strike="noStrike" dirty="0">
                          <a:effectLst/>
                        </a:rPr>
                        <a:t>B</a:t>
                      </a:r>
                      <a:endParaRPr lang="it-IT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800" u="none" strike="noStrike">
                          <a:effectLst/>
                        </a:rPr>
                        <a:t>Sud</a:t>
                      </a:r>
                      <a:endParaRPr lang="it-IT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800" u="none" strike="noStrike">
                          <a:effectLst/>
                        </a:rPr>
                        <a:t>200</a:t>
                      </a:r>
                      <a:endParaRPr lang="it-IT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65971976"/>
                  </a:ext>
                </a:extLst>
              </a:tr>
              <a:tr h="582040">
                <a:tc>
                  <a:txBody>
                    <a:bodyPr/>
                    <a:lstStyle/>
                    <a:p>
                      <a:pPr algn="ctr" fontAlgn="b"/>
                      <a:r>
                        <a:rPr lang="it-IT" sz="2800" u="none" strike="noStrike" dirty="0">
                          <a:effectLst/>
                        </a:rPr>
                        <a:t>02/01/2025</a:t>
                      </a:r>
                      <a:endParaRPr lang="it-IT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800" u="none" strike="noStrike" dirty="0">
                          <a:effectLst/>
                        </a:rPr>
                        <a:t>A</a:t>
                      </a:r>
                      <a:endParaRPr lang="it-IT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800" u="none" strike="noStrike" dirty="0">
                          <a:effectLst/>
                        </a:rPr>
                        <a:t>Nord</a:t>
                      </a:r>
                      <a:endParaRPr lang="it-IT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800" u="none" strike="noStrike">
                          <a:effectLst/>
                        </a:rPr>
                        <a:t>150</a:t>
                      </a:r>
                      <a:endParaRPr lang="it-IT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21663646"/>
                  </a:ext>
                </a:extLst>
              </a:tr>
              <a:tr h="582040">
                <a:tc>
                  <a:txBody>
                    <a:bodyPr/>
                    <a:lstStyle/>
                    <a:p>
                      <a:pPr algn="ctr" fontAlgn="b"/>
                      <a:r>
                        <a:rPr lang="it-IT" sz="2800" u="none" strike="noStrike">
                          <a:effectLst/>
                        </a:rPr>
                        <a:t>02/01/2025</a:t>
                      </a:r>
                      <a:endParaRPr lang="it-IT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800" u="none" strike="noStrike">
                          <a:effectLst/>
                        </a:rPr>
                        <a:t>B</a:t>
                      </a:r>
                      <a:endParaRPr lang="it-IT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800" u="none" strike="noStrike" dirty="0">
                          <a:effectLst/>
                        </a:rPr>
                        <a:t>Sud</a:t>
                      </a:r>
                      <a:endParaRPr lang="it-IT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800" u="none" strike="noStrike" dirty="0">
                          <a:effectLst/>
                        </a:rPr>
                        <a:t>250</a:t>
                      </a:r>
                      <a:endParaRPr lang="it-IT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61766855"/>
                  </a:ext>
                </a:extLst>
              </a:tr>
              <a:tr h="582040">
                <a:tc>
                  <a:txBody>
                    <a:bodyPr/>
                    <a:lstStyle/>
                    <a:p>
                      <a:pPr algn="ctr" fontAlgn="b"/>
                      <a:r>
                        <a:rPr lang="it-IT" sz="2800" u="none" strike="noStrike">
                          <a:effectLst/>
                        </a:rPr>
                        <a:t>03/01/2025</a:t>
                      </a:r>
                      <a:endParaRPr lang="it-IT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800" u="none" strike="noStrike">
                          <a:effectLst/>
                        </a:rPr>
                        <a:t>A</a:t>
                      </a:r>
                      <a:endParaRPr lang="it-IT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800" u="none" strike="noStrike" dirty="0">
                          <a:effectLst/>
                        </a:rPr>
                        <a:t>Sud</a:t>
                      </a:r>
                      <a:endParaRPr lang="it-IT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800" u="none" strike="noStrike" dirty="0">
                          <a:effectLst/>
                        </a:rPr>
                        <a:t>300</a:t>
                      </a:r>
                      <a:endParaRPr lang="it-IT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83865077"/>
                  </a:ext>
                </a:extLst>
              </a:tr>
              <a:tr h="582040">
                <a:tc>
                  <a:txBody>
                    <a:bodyPr/>
                    <a:lstStyle/>
                    <a:p>
                      <a:pPr algn="ctr" fontAlgn="b"/>
                      <a:r>
                        <a:rPr lang="it-IT" sz="2800" u="none" strike="noStrike">
                          <a:effectLst/>
                        </a:rPr>
                        <a:t>03/01/2025</a:t>
                      </a:r>
                      <a:endParaRPr lang="it-IT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800" u="none" strike="noStrike">
                          <a:effectLst/>
                        </a:rPr>
                        <a:t>B</a:t>
                      </a:r>
                      <a:endParaRPr lang="it-IT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800" u="none" strike="noStrike" dirty="0">
                          <a:effectLst/>
                        </a:rPr>
                        <a:t>Nord</a:t>
                      </a:r>
                      <a:endParaRPr lang="it-IT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800" u="none" strike="noStrike" dirty="0">
                          <a:effectLst/>
                        </a:rPr>
                        <a:t>400</a:t>
                      </a:r>
                      <a:endParaRPr lang="it-IT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306953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585972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3A918B-8C75-938C-FEF2-E9716EE42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6A6EBA9-94CB-1C60-3292-633CC19CD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9" y="0"/>
            <a:ext cx="10364451" cy="1596177"/>
          </a:xfrm>
        </p:spPr>
        <p:txBody>
          <a:bodyPr/>
          <a:lstStyle/>
          <a:p>
            <a:r>
              <a:rPr lang="it-IT" dirty="0">
                <a:solidFill>
                  <a:srgbClr val="00B0F0"/>
                </a:solidFill>
              </a:rPr>
              <a:t>Tabella Pivot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6E8509C2-B6AA-9E6B-F890-64FA9B130992}"/>
              </a:ext>
            </a:extLst>
          </p:cNvPr>
          <p:cNvSpPr txBox="1"/>
          <p:nvPr/>
        </p:nvSpPr>
        <p:spPr>
          <a:xfrm>
            <a:off x="913148" y="1596177"/>
            <a:ext cx="10722591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it-IT" sz="2800" b="1" dirty="0">
                <a:solidFill>
                  <a:srgbClr val="00B0F0"/>
                </a:solidFill>
              </a:rPr>
              <a:t>Creare una Tabella Pivot</a:t>
            </a:r>
          </a:p>
          <a:p>
            <a:pPr>
              <a:buFont typeface="+mj-lt"/>
              <a:buAutoNum type="arabicPeriod"/>
            </a:pPr>
            <a:endParaRPr lang="it-IT" sz="2800" b="1" dirty="0"/>
          </a:p>
          <a:p>
            <a:pPr>
              <a:buFont typeface="+mj-lt"/>
              <a:buAutoNum type="arabicPeriod"/>
            </a:pPr>
            <a:r>
              <a:rPr lang="it-IT" sz="2800" b="1" dirty="0"/>
              <a:t>Seleziona i Dati</a:t>
            </a:r>
            <a:r>
              <a:rPr lang="it-IT" sz="2800" dirty="0"/>
              <a:t>: Seleziona l'intervallo di celle che contiene i tuoi dati (in questo caso A1:D7).</a:t>
            </a:r>
          </a:p>
          <a:p>
            <a:pPr>
              <a:buFont typeface="+mj-lt"/>
              <a:buAutoNum type="arabicPeriod"/>
            </a:pPr>
            <a:endParaRPr lang="it-IT" sz="2800" b="1" dirty="0"/>
          </a:p>
          <a:p>
            <a:pPr>
              <a:buFont typeface="+mj-lt"/>
              <a:buAutoNum type="arabicPeriod"/>
            </a:pPr>
            <a:r>
              <a:rPr lang="it-IT" sz="2800" b="1" dirty="0"/>
              <a:t>Inserisci Tabella Pivot</a:t>
            </a:r>
            <a:r>
              <a:rPr lang="it-IT" sz="2800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it-IT" sz="2800" dirty="0"/>
              <a:t>Vai nella scheda "Inserisci" e clicca su "Tabella Pivot".</a:t>
            </a:r>
          </a:p>
          <a:p>
            <a:pPr marL="742950" lvl="1" indent="-285750">
              <a:buFont typeface="+mj-lt"/>
              <a:buAutoNum type="arabicPeriod"/>
            </a:pPr>
            <a:r>
              <a:rPr lang="it-IT" sz="2800" dirty="0"/>
              <a:t>Scegli se vuoi creare la tabella Pivot in un nuovo foglio di lavoro o nello stesso.</a:t>
            </a:r>
          </a:p>
          <a:p>
            <a:pPr>
              <a:buFont typeface="+mj-lt"/>
              <a:buAutoNum type="arabicPeriod"/>
            </a:pPr>
            <a:r>
              <a:rPr lang="it-IT" sz="2800" b="1" dirty="0"/>
              <a:t>Configura la Tabella Pivot</a:t>
            </a:r>
            <a:r>
              <a:rPr lang="it-IT" sz="2800" dirty="0"/>
              <a:t>: Si aprirà il "Campo Tabella Pivot" sul lato destro.</a:t>
            </a:r>
          </a:p>
        </p:txBody>
      </p:sp>
    </p:spTree>
    <p:extLst>
      <p:ext uri="{BB962C8B-B14F-4D97-AF65-F5344CB8AC3E}">
        <p14:creationId xmlns:p14="http://schemas.microsoft.com/office/powerpoint/2010/main" val="189086670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AB0133-1F9E-5339-B3C1-8014BF28D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F3453CF-1E70-8F24-C9E9-A994A82E1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9" y="0"/>
            <a:ext cx="10364451" cy="1596177"/>
          </a:xfrm>
        </p:spPr>
        <p:txBody>
          <a:bodyPr/>
          <a:lstStyle/>
          <a:p>
            <a:r>
              <a:rPr lang="it-IT" dirty="0">
                <a:solidFill>
                  <a:srgbClr val="00B0F0"/>
                </a:solidFill>
              </a:rPr>
              <a:t>Tabella Pivot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3B2F4E46-0701-0D0B-8115-A72D56F07C0B}"/>
              </a:ext>
            </a:extLst>
          </p:cNvPr>
          <p:cNvSpPr txBox="1"/>
          <p:nvPr/>
        </p:nvSpPr>
        <p:spPr>
          <a:xfrm>
            <a:off x="1140142" y="1340256"/>
            <a:ext cx="1049559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dirty="0"/>
              <a:t>Esempio 1: Somma delle Vendite per Prodotto</a:t>
            </a:r>
          </a:p>
          <a:p>
            <a:endParaRPr lang="it-IT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    Trascina il campo Prodotto nell'area "Righe".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    Trascina il campo Vendite nell'area "Valori".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    Risultato: La tabella mostrerà la somma delle vendite per ciascun prodotto.</a:t>
            </a:r>
          </a:p>
        </p:txBody>
      </p:sp>
      <p:graphicFrame>
        <p:nvGraphicFramePr>
          <p:cNvPr id="14" name="Tabella 13">
            <a:extLst>
              <a:ext uri="{FF2B5EF4-FFF2-40B4-BE49-F238E27FC236}">
                <a16:creationId xmlns:a16="http://schemas.microsoft.com/office/drawing/2014/main" id="{B5D79CDB-6679-B3BB-63DB-4AECD72184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7728478"/>
              </p:ext>
            </p:extLst>
          </p:nvPr>
        </p:nvGraphicFramePr>
        <p:xfrm>
          <a:off x="3246120" y="3749040"/>
          <a:ext cx="3326130" cy="14773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63065">
                  <a:extLst>
                    <a:ext uri="{9D8B030D-6E8A-4147-A177-3AD203B41FA5}">
                      <a16:colId xmlns:a16="http://schemas.microsoft.com/office/drawing/2014/main" val="3057902034"/>
                    </a:ext>
                  </a:extLst>
                </a:gridCol>
                <a:gridCol w="1663065">
                  <a:extLst>
                    <a:ext uri="{9D8B030D-6E8A-4147-A177-3AD203B41FA5}">
                      <a16:colId xmlns:a16="http://schemas.microsoft.com/office/drawing/2014/main" val="4120405344"/>
                    </a:ext>
                  </a:extLst>
                </a:gridCol>
              </a:tblGrid>
              <a:tr h="492443">
                <a:tc>
                  <a:txBody>
                    <a:bodyPr/>
                    <a:lstStyle/>
                    <a:p>
                      <a:pPr algn="ctr" fontAlgn="b"/>
                      <a:r>
                        <a:rPr lang="it-IT" sz="2800" u="none" strike="noStrike" dirty="0">
                          <a:effectLst/>
                        </a:rPr>
                        <a:t>Prodotto</a:t>
                      </a:r>
                      <a:endParaRPr lang="it-IT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800" u="none" strike="noStrike" dirty="0">
                          <a:effectLst/>
                        </a:rPr>
                        <a:t>Vendite</a:t>
                      </a:r>
                      <a:endParaRPr lang="it-IT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37630161"/>
                  </a:ext>
                </a:extLst>
              </a:tr>
              <a:tr h="492443">
                <a:tc>
                  <a:txBody>
                    <a:bodyPr/>
                    <a:lstStyle/>
                    <a:p>
                      <a:pPr algn="ctr" fontAlgn="b"/>
                      <a:r>
                        <a:rPr lang="it-IT" sz="2800" u="none" strike="noStrike" dirty="0">
                          <a:effectLst/>
                        </a:rPr>
                        <a:t>A</a:t>
                      </a:r>
                      <a:endParaRPr lang="it-IT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800" u="none" strike="noStrike" dirty="0">
                          <a:effectLst/>
                        </a:rPr>
                        <a:t>550</a:t>
                      </a:r>
                      <a:endParaRPr lang="it-IT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65364870"/>
                  </a:ext>
                </a:extLst>
              </a:tr>
              <a:tr h="492443">
                <a:tc>
                  <a:txBody>
                    <a:bodyPr/>
                    <a:lstStyle/>
                    <a:p>
                      <a:pPr algn="ctr" fontAlgn="b"/>
                      <a:r>
                        <a:rPr lang="it-IT" sz="2800" u="none" strike="noStrike">
                          <a:effectLst/>
                        </a:rPr>
                        <a:t>B</a:t>
                      </a:r>
                      <a:endParaRPr lang="it-IT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800" u="none" strike="noStrike" dirty="0">
                          <a:effectLst/>
                        </a:rPr>
                        <a:t>850</a:t>
                      </a:r>
                      <a:endParaRPr lang="it-IT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660119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156481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273B6-D80D-1704-B155-1C3D0BD32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C7FD349-9887-44A7-4CEB-01A130210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9" y="0"/>
            <a:ext cx="10364451" cy="1596177"/>
          </a:xfrm>
        </p:spPr>
        <p:txBody>
          <a:bodyPr/>
          <a:lstStyle/>
          <a:p>
            <a:r>
              <a:rPr lang="it-IT" dirty="0">
                <a:solidFill>
                  <a:srgbClr val="00B0F0"/>
                </a:solidFill>
              </a:rPr>
              <a:t>Tabella Pivot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197DA6E9-EAEF-A6D8-F438-25219DB76525}"/>
              </a:ext>
            </a:extLst>
          </p:cNvPr>
          <p:cNvSpPr txBox="1"/>
          <p:nvPr/>
        </p:nvSpPr>
        <p:spPr>
          <a:xfrm>
            <a:off x="1140142" y="1340256"/>
            <a:ext cx="1049559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it-IT" sz="2400" b="1" dirty="0"/>
              <a:t>Esempio 2: Vendite per Regione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400" b="1" dirty="0"/>
              <a:t>Trascina</a:t>
            </a:r>
            <a:r>
              <a:rPr lang="it-IT" sz="2400" dirty="0"/>
              <a:t> il campo </a:t>
            </a:r>
            <a:r>
              <a:rPr lang="it-IT" sz="2400" b="1" dirty="0"/>
              <a:t>Regione</a:t>
            </a:r>
            <a:r>
              <a:rPr lang="it-IT" sz="2400" dirty="0"/>
              <a:t> nell'area "Righe".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400" b="1" dirty="0"/>
              <a:t>Trascina</a:t>
            </a:r>
            <a:r>
              <a:rPr lang="it-IT" sz="2400" dirty="0"/>
              <a:t> il campo </a:t>
            </a:r>
            <a:r>
              <a:rPr lang="it-IT" sz="2400" b="1" dirty="0"/>
              <a:t>Vendite</a:t>
            </a:r>
            <a:r>
              <a:rPr lang="it-IT" sz="2400" dirty="0"/>
              <a:t> nell'area "Valori".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400" b="1" dirty="0"/>
              <a:t>Risultato</a:t>
            </a:r>
            <a:r>
              <a:rPr lang="it-IT" sz="2400" dirty="0"/>
              <a:t>: La tabella mostrerà la somma delle vendite per ciascuna regione.</a:t>
            </a:r>
          </a:p>
        </p:txBody>
      </p:sp>
      <p:graphicFrame>
        <p:nvGraphicFramePr>
          <p:cNvPr id="14" name="Tabella 13">
            <a:extLst>
              <a:ext uri="{FF2B5EF4-FFF2-40B4-BE49-F238E27FC236}">
                <a16:creationId xmlns:a16="http://schemas.microsoft.com/office/drawing/2014/main" id="{69BE337D-D960-73F5-3C32-E098C60A94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258007"/>
              </p:ext>
            </p:extLst>
          </p:nvPr>
        </p:nvGraphicFramePr>
        <p:xfrm>
          <a:off x="3246120" y="3749040"/>
          <a:ext cx="3326130" cy="15544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63065">
                  <a:extLst>
                    <a:ext uri="{9D8B030D-6E8A-4147-A177-3AD203B41FA5}">
                      <a16:colId xmlns:a16="http://schemas.microsoft.com/office/drawing/2014/main" val="3057902034"/>
                    </a:ext>
                  </a:extLst>
                </a:gridCol>
                <a:gridCol w="1663065">
                  <a:extLst>
                    <a:ext uri="{9D8B030D-6E8A-4147-A177-3AD203B41FA5}">
                      <a16:colId xmlns:a16="http://schemas.microsoft.com/office/drawing/2014/main" val="4120405344"/>
                    </a:ext>
                  </a:extLst>
                </a:gridCol>
              </a:tblGrid>
              <a:tr h="492443">
                <a:tc>
                  <a:txBody>
                    <a:bodyPr/>
                    <a:lstStyle/>
                    <a:p>
                      <a:pPr algn="ctr"/>
                      <a:r>
                        <a:rPr lang="it-IT" sz="2800"/>
                        <a:t>Regione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800"/>
                        <a:t>Vendite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7630161"/>
                  </a:ext>
                </a:extLst>
              </a:tr>
              <a:tr h="492443">
                <a:tc>
                  <a:txBody>
                    <a:bodyPr/>
                    <a:lstStyle/>
                    <a:p>
                      <a:pPr algn="ctr"/>
                      <a:r>
                        <a:rPr lang="it-IT" sz="2800"/>
                        <a:t>Nord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800"/>
                        <a:t>500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65364870"/>
                  </a:ext>
                </a:extLst>
              </a:tr>
              <a:tr h="492443">
                <a:tc>
                  <a:txBody>
                    <a:bodyPr/>
                    <a:lstStyle/>
                    <a:p>
                      <a:pPr algn="ctr"/>
                      <a:r>
                        <a:rPr lang="it-IT" sz="2800"/>
                        <a:t>Sud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800" dirty="0"/>
                        <a:t>450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660119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278522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AD6A52-33A2-84C7-284C-CF3672D53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10EA6C-EE5B-FDAB-A31F-20DA13EFE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9" y="0"/>
            <a:ext cx="10364451" cy="1596177"/>
          </a:xfrm>
        </p:spPr>
        <p:txBody>
          <a:bodyPr/>
          <a:lstStyle/>
          <a:p>
            <a:r>
              <a:rPr lang="it-IT" dirty="0">
                <a:solidFill>
                  <a:srgbClr val="00B0F0"/>
                </a:solidFill>
              </a:rPr>
              <a:t>Tabella Pivot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06F6F295-BBC3-762B-1B36-A5B3573CA3D7}"/>
              </a:ext>
            </a:extLst>
          </p:cNvPr>
          <p:cNvSpPr txBox="1"/>
          <p:nvPr/>
        </p:nvSpPr>
        <p:spPr>
          <a:xfrm>
            <a:off x="547388" y="1596177"/>
            <a:ext cx="10448271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it-IT" sz="2800" b="1" dirty="0">
                <a:solidFill>
                  <a:srgbClr val="00B0F0"/>
                </a:solidFill>
              </a:rPr>
              <a:t>Vantaggi delle </a:t>
            </a:r>
            <a:r>
              <a:rPr lang="it-IT" sz="2800" b="1">
                <a:solidFill>
                  <a:srgbClr val="00B0F0"/>
                </a:solidFill>
              </a:rPr>
              <a:t>Tabelle Pivot</a:t>
            </a:r>
          </a:p>
          <a:p>
            <a:pPr>
              <a:buNone/>
            </a:pPr>
            <a:endParaRPr lang="it-IT" sz="2800" b="1" dirty="0">
              <a:solidFill>
                <a:srgbClr val="00B0F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2800" b="1" dirty="0"/>
              <a:t>Analisi Rapida</a:t>
            </a:r>
            <a:r>
              <a:rPr lang="it-IT" sz="2800" dirty="0"/>
              <a:t>: Permettono di esplorare i dati in modo veloce e intuitivo.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800" b="1" dirty="0"/>
              <a:t>Interattività</a:t>
            </a:r>
            <a:r>
              <a:rPr lang="it-IT" sz="2800" dirty="0"/>
              <a:t>: Puoi modificare la configurazione in base alle tue esigenze.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800" b="1" dirty="0"/>
              <a:t>Rifletti sui Dati</a:t>
            </a:r>
            <a:r>
              <a:rPr lang="it-IT" sz="2800" dirty="0"/>
              <a:t>: Consentono di generare report efficaci senza formule complesse.</a:t>
            </a:r>
          </a:p>
        </p:txBody>
      </p:sp>
    </p:spTree>
    <p:extLst>
      <p:ext uri="{BB962C8B-B14F-4D97-AF65-F5344CB8AC3E}">
        <p14:creationId xmlns:p14="http://schemas.microsoft.com/office/powerpoint/2010/main" val="3169507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77640-AA14-1DA9-2DEC-457E42325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62FD57E-733E-21F2-0C98-1A98AF0EC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9" y="0"/>
            <a:ext cx="10364451" cy="1596177"/>
          </a:xfrm>
        </p:spPr>
        <p:txBody>
          <a:bodyPr/>
          <a:lstStyle/>
          <a:p>
            <a:r>
              <a:rPr lang="it-IT" dirty="0">
                <a:solidFill>
                  <a:srgbClr val="00B0F0"/>
                </a:solidFill>
              </a:rPr>
              <a:t>Tabella Pivot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DE58B54A-1CEF-6D43-6A72-95B78484AAC5}"/>
              </a:ext>
            </a:extLst>
          </p:cNvPr>
          <p:cNvSpPr txBox="1"/>
          <p:nvPr/>
        </p:nvSpPr>
        <p:spPr>
          <a:xfrm>
            <a:off x="647601" y="1224038"/>
            <a:ext cx="1044827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it-IT" sz="2800" dirty="0"/>
              <a:t>I campi calcolati nelle tabelle Pivot di Excel ti consentono di eseguire calcoli sui dati esistenti all'interno della tua tabella Pivot, offrendo una maggiore flessibilità nell'analisi dei dati.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E36A4421-538F-0A70-B0F5-A8904022E8C4}"/>
              </a:ext>
            </a:extLst>
          </p:cNvPr>
          <p:cNvSpPr txBox="1"/>
          <p:nvPr/>
        </p:nvSpPr>
        <p:spPr>
          <a:xfrm>
            <a:off x="547388" y="3198167"/>
            <a:ext cx="106486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b="1" dirty="0">
                <a:solidFill>
                  <a:srgbClr val="00B0F0"/>
                </a:solidFill>
              </a:rPr>
              <a:t>Utilizzo dei Campi Calcolati nelle Tabelle Pivot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F196D97-0B88-3C9C-BCA7-CFC749138242}"/>
              </a:ext>
            </a:extLst>
          </p:cNvPr>
          <p:cNvSpPr txBox="1"/>
          <p:nvPr/>
        </p:nvSpPr>
        <p:spPr>
          <a:xfrm>
            <a:off x="647601" y="3890665"/>
            <a:ext cx="1044827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/>
              <a:t>Passo 1: Creare una Tabella Pivot</a:t>
            </a:r>
          </a:p>
          <a:p>
            <a:endParaRPr lang="it-IT" dirty="0"/>
          </a:p>
          <a:p>
            <a:r>
              <a:rPr lang="it-IT" dirty="0"/>
              <a:t>    Seleziona i Dati:</a:t>
            </a:r>
          </a:p>
          <a:p>
            <a:r>
              <a:rPr lang="it-IT" dirty="0"/>
              <a:t>        Evidenzia l'intervallo di dati che vuoi analizzare (assicurati che ci siano intestazioni di colonna chiare).</a:t>
            </a:r>
          </a:p>
          <a:p>
            <a:endParaRPr lang="it-IT" dirty="0"/>
          </a:p>
          <a:p>
            <a:r>
              <a:rPr lang="it-IT" dirty="0"/>
              <a:t>    Inserisci la Tabella Pivot:</a:t>
            </a:r>
          </a:p>
          <a:p>
            <a:r>
              <a:rPr lang="it-IT" dirty="0"/>
              <a:t>        Vai nella scheda "Inserisci" e clicca su "Tabella Pivot."</a:t>
            </a:r>
          </a:p>
          <a:p>
            <a:r>
              <a:rPr lang="it-IT" dirty="0"/>
              <a:t>        Scegli di posizionare la tabella in un nuovo foglio di lavoro o nello stesso.</a:t>
            </a:r>
          </a:p>
        </p:txBody>
      </p:sp>
    </p:spTree>
    <p:extLst>
      <p:ext uri="{BB962C8B-B14F-4D97-AF65-F5344CB8AC3E}">
        <p14:creationId xmlns:p14="http://schemas.microsoft.com/office/powerpoint/2010/main" val="266345915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C94CB-0046-286E-A0C8-108B65167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C12B2D-D8E0-D981-E703-E54A86913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9" y="0"/>
            <a:ext cx="10364451" cy="1596177"/>
          </a:xfrm>
        </p:spPr>
        <p:txBody>
          <a:bodyPr/>
          <a:lstStyle/>
          <a:p>
            <a:r>
              <a:rPr lang="it-IT" dirty="0">
                <a:solidFill>
                  <a:srgbClr val="00B0F0"/>
                </a:solidFill>
              </a:rPr>
              <a:t>Tabella Pivot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6DBA9831-48C5-5E00-9CDB-66BA6E27B6FD}"/>
              </a:ext>
            </a:extLst>
          </p:cNvPr>
          <p:cNvSpPr txBox="1"/>
          <p:nvPr/>
        </p:nvSpPr>
        <p:spPr>
          <a:xfrm>
            <a:off x="773517" y="1073637"/>
            <a:ext cx="1085850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/>
              <a:t>Passo 2: Aggiungere i Dati alla Tabella Pivot</a:t>
            </a:r>
          </a:p>
          <a:p>
            <a:endParaRPr lang="it-IT" dirty="0"/>
          </a:p>
          <a:p>
            <a:pPr marL="342900" indent="-342900">
              <a:buFont typeface="+mj-lt"/>
              <a:buAutoNum type="arabicPeriod"/>
            </a:pPr>
            <a:r>
              <a:rPr lang="it-IT" dirty="0"/>
              <a:t>    Aggiungi i Campi: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        Nella finestra dei campi della tabella Pivot, trascina i campi che desideri analizzare nell'area "Righe" e "Valori."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        Ad esempio, puoi avere una tabella di vendite con campi come "Prodotto", "Vendite" e "Costo".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B7613CF4-A6C3-7BE6-FA0A-18092FA1459F}"/>
              </a:ext>
            </a:extLst>
          </p:cNvPr>
          <p:cNvSpPr txBox="1"/>
          <p:nvPr/>
        </p:nvSpPr>
        <p:spPr>
          <a:xfrm>
            <a:off x="773516" y="3189515"/>
            <a:ext cx="1050408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/>
              <a:t>Passo 3: Aggiungere un Campo Calcolato</a:t>
            </a:r>
          </a:p>
          <a:p>
            <a:endParaRPr lang="it-IT" dirty="0"/>
          </a:p>
          <a:p>
            <a:r>
              <a:rPr lang="it-IT" dirty="0"/>
              <a:t>    Apri l’Area Analisi Tabella Pivot:</a:t>
            </a:r>
          </a:p>
          <a:p>
            <a:r>
              <a:rPr lang="it-IT" dirty="0"/>
              <a:t>        Clicca «Campi, Elementi e </a:t>
            </a:r>
            <a:r>
              <a:rPr lang="it-IT" dirty="0" err="1"/>
              <a:t>Setsulla</a:t>
            </a:r>
            <a:r>
              <a:rPr lang="it-IT" dirty="0"/>
              <a:t> scheda "Analizza" (o "Opzioni" in alcune versioni di Excel) nella barra multifunzione della Tabella Pivot.</a:t>
            </a:r>
          </a:p>
          <a:p>
            <a:r>
              <a:rPr lang="it-IT" dirty="0"/>
              <a:t>        Fai clic su "Campi, Elementi e Set" e poi su "Campo Calcolato."</a:t>
            </a:r>
          </a:p>
        </p:txBody>
      </p:sp>
    </p:spTree>
    <p:extLst>
      <p:ext uri="{BB962C8B-B14F-4D97-AF65-F5344CB8AC3E}">
        <p14:creationId xmlns:p14="http://schemas.microsoft.com/office/powerpoint/2010/main" val="341023119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5A0944-7D55-C73B-CCA7-731E3A167A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B1DBDDD-7D2F-6FF3-2BF5-E02A1E577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9" y="0"/>
            <a:ext cx="10364451" cy="1596177"/>
          </a:xfrm>
        </p:spPr>
        <p:txBody>
          <a:bodyPr/>
          <a:lstStyle/>
          <a:p>
            <a:r>
              <a:rPr lang="it-IT" dirty="0">
                <a:solidFill>
                  <a:srgbClr val="00B0F0"/>
                </a:solidFill>
              </a:rPr>
              <a:t>Tabella Pivot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CB355CA4-0890-2449-F0B0-32EF65E6232C}"/>
              </a:ext>
            </a:extLst>
          </p:cNvPr>
          <p:cNvSpPr txBox="1"/>
          <p:nvPr/>
        </p:nvSpPr>
        <p:spPr>
          <a:xfrm>
            <a:off x="645926" y="1132414"/>
            <a:ext cx="1050408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/>
              <a:t>Passo 3: Aggiungere un Campo Calcolato</a:t>
            </a:r>
          </a:p>
          <a:p>
            <a:endParaRPr lang="it-IT" dirty="0"/>
          </a:p>
          <a:p>
            <a:r>
              <a:rPr lang="it-IT" dirty="0"/>
              <a:t>    Apri l’Area Analisi Tabella Pivot:</a:t>
            </a:r>
          </a:p>
          <a:p>
            <a:r>
              <a:rPr lang="it-IT" dirty="0"/>
              <a:t>        Clicca «Campi, Elementi e Set sulla scheda "Analizza" (o "Opzioni" in alcune versioni di Excel) nella barra multifunzione della Tabella Pivot.</a:t>
            </a:r>
          </a:p>
          <a:p>
            <a:r>
              <a:rPr lang="it-IT" dirty="0"/>
              <a:t>        Fai clic su "Campi, Elementi e Set" e poi su "Campo Calcolato."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230CF67C-8019-89D3-363D-05FFD21D6B83}"/>
              </a:ext>
            </a:extLst>
          </p:cNvPr>
          <p:cNvSpPr txBox="1"/>
          <p:nvPr/>
        </p:nvSpPr>
        <p:spPr>
          <a:xfrm>
            <a:off x="645484" y="3657071"/>
            <a:ext cx="1090103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600" dirty="0">
                <a:solidFill>
                  <a:srgbClr val="00B0F0"/>
                </a:solidFill>
              </a:rPr>
              <a:t>Considerazioni Finali</a:t>
            </a:r>
          </a:p>
          <a:p>
            <a:endParaRPr lang="it-IT" dirty="0"/>
          </a:p>
          <a:p>
            <a:r>
              <a:rPr lang="it-IT" dirty="0"/>
              <a:t>    I campi calcolati sono particolarmente utili per calcoli che non possono essere effettuati direttamente sui dati grezzi.</a:t>
            </a:r>
          </a:p>
          <a:p>
            <a:r>
              <a:rPr lang="it-IT" dirty="0"/>
              <a:t>    Se modifichi la struttura della tua tabella di origine, potresti dover aggiornare la tua tabella Pivot o i campi calcolati.</a:t>
            </a:r>
          </a:p>
          <a:p>
            <a:r>
              <a:rPr lang="it-IT" dirty="0"/>
              <a:t>    Ricorda che i campi calcolati influenzano le prestazioni della tabella Pivot se il dataset è molto grande.</a:t>
            </a:r>
          </a:p>
        </p:txBody>
      </p:sp>
    </p:spTree>
    <p:extLst>
      <p:ext uri="{BB962C8B-B14F-4D97-AF65-F5344CB8AC3E}">
        <p14:creationId xmlns:p14="http://schemas.microsoft.com/office/powerpoint/2010/main" val="173036862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63A6F9B-F934-A208-8CE9-3CCEE34BD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9" y="1"/>
            <a:ext cx="10364451" cy="1066800"/>
          </a:xfrm>
        </p:spPr>
        <p:txBody>
          <a:bodyPr/>
          <a:lstStyle/>
          <a:p>
            <a:r>
              <a:rPr lang="it-IT" b="1" dirty="0"/>
              <a:t>grafici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22D4250-F046-D059-557B-B5A62AA3417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223010"/>
            <a:ext cx="10363826" cy="4568189"/>
          </a:xfrm>
        </p:spPr>
        <p:txBody>
          <a:bodyPr/>
          <a:lstStyle/>
          <a:p>
            <a:pPr marL="0" indent="0">
              <a:buNone/>
            </a:pPr>
            <a:r>
              <a:rPr lang="it-IT" cap="none" dirty="0"/>
              <a:t>Un grafico è una rappresentazione visiva dei dati che mostra relazioni e tendenze.</a:t>
            </a:r>
          </a:p>
          <a:p>
            <a:pPr marL="0" indent="0">
              <a:buNone/>
            </a:pPr>
            <a:endParaRPr lang="it-IT" sz="2800" cap="none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it-IT" sz="2800" cap="none" dirty="0">
                <a:solidFill>
                  <a:srgbClr val="00B0F0"/>
                </a:solidFill>
              </a:rPr>
              <a:t>Tipi di grafici:</a:t>
            </a:r>
          </a:p>
          <a:p>
            <a:r>
              <a:rPr lang="it-IT" cap="none" dirty="0"/>
              <a:t>Grafico a barre: Utile per confrontare diverse categorie.</a:t>
            </a:r>
          </a:p>
          <a:p>
            <a:r>
              <a:rPr lang="it-IT" cap="none" dirty="0"/>
              <a:t>Grafico a colonne: Ideale per confrontare dati nel tempo.</a:t>
            </a:r>
          </a:p>
          <a:p>
            <a:r>
              <a:rPr lang="it-IT" cap="none" dirty="0"/>
              <a:t>Grafico a linee: Perfetto per mostrare tendenze nel tempo.</a:t>
            </a:r>
          </a:p>
          <a:p>
            <a:r>
              <a:rPr lang="it-IT" cap="none" dirty="0"/>
              <a:t>Grafico a dispersione: Ottimo per mostrare la relazione tra due variabili.</a:t>
            </a:r>
          </a:p>
          <a:p>
            <a:r>
              <a:rPr lang="it-IT" cap="none" dirty="0"/>
              <a:t>Grafico a torta: Rappresenta le proporzioni di un intero.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9207717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AF6E3-85E4-7EA9-8AD7-F22537366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6CA51BC-8095-B4E1-72D4-876C4A1A0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9" y="1"/>
            <a:ext cx="10364451" cy="1066800"/>
          </a:xfrm>
        </p:spPr>
        <p:txBody>
          <a:bodyPr/>
          <a:lstStyle/>
          <a:p>
            <a:r>
              <a:rPr lang="it-IT" b="1" dirty="0"/>
              <a:t>grafici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3CF8151-8779-6357-3026-0F335ACAAB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223010"/>
            <a:ext cx="10363826" cy="4846320"/>
          </a:xfrm>
        </p:spPr>
        <p:txBody>
          <a:bodyPr/>
          <a:lstStyle/>
          <a:p>
            <a:pPr>
              <a:buNone/>
            </a:pPr>
            <a:r>
              <a:rPr lang="it-IT" b="1" cap="none" dirty="0">
                <a:solidFill>
                  <a:srgbClr val="00B0F0"/>
                </a:solidFill>
              </a:rPr>
              <a:t>Creazione di un grafico in Excel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b="1" cap="none" dirty="0"/>
              <a:t>Selezionare i dati</a:t>
            </a:r>
            <a:r>
              <a:rPr lang="it-IT" cap="none" dirty="0"/>
              <a:t>: Scegli i dati che desideri visualizzare.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b="1" cap="none" dirty="0"/>
              <a:t>Inserire un grafico</a:t>
            </a:r>
            <a:r>
              <a:rPr lang="it-IT" cap="none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cap="none" dirty="0"/>
              <a:t>Vai alla scheda "Inserisci" nella barra multifunzione.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cap="none" dirty="0"/>
              <a:t>Scegli il tipo di grafico desiderato dal gruppo "Grafici".</a:t>
            </a:r>
          </a:p>
          <a:p>
            <a:pPr marL="0" indent="0">
              <a:buNone/>
            </a:pPr>
            <a:br>
              <a:rPr lang="it-IT" b="1" cap="none" dirty="0">
                <a:solidFill>
                  <a:srgbClr val="00B0F0"/>
                </a:solidFill>
              </a:rPr>
            </a:br>
            <a:r>
              <a:rPr lang="it-IT" b="1" cap="none" dirty="0">
                <a:solidFill>
                  <a:srgbClr val="00B0F0"/>
                </a:solidFill>
              </a:rPr>
              <a:t>Personalizzare il grafico</a:t>
            </a:r>
            <a:r>
              <a:rPr lang="it-IT" cap="none" dirty="0">
                <a:solidFill>
                  <a:srgbClr val="00B0F0"/>
                </a:solidFill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b="1" cap="none" dirty="0"/>
              <a:t>Titolo</a:t>
            </a:r>
            <a:r>
              <a:rPr lang="it-IT" cap="none" dirty="0"/>
              <a:t>: Aggiungi un titolo esplicativo.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b="1" cap="none" dirty="0"/>
              <a:t>Leggenda</a:t>
            </a:r>
            <a:r>
              <a:rPr lang="it-IT" cap="none" dirty="0"/>
              <a:t>: Includi una leggenda se necessario.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b="1" cap="none" dirty="0"/>
              <a:t>Etichette</a:t>
            </a:r>
            <a:r>
              <a:rPr lang="it-IT" cap="none" dirty="0"/>
              <a:t>: Considera di aggiungere etichette dei dati per maggiore chiarezza.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120763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5C834-A239-1939-73E6-25E586F7B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F2FACEC-EFE9-47A5-E907-B306926BC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9" y="1"/>
            <a:ext cx="10364451" cy="1066800"/>
          </a:xfrm>
        </p:spPr>
        <p:txBody>
          <a:bodyPr/>
          <a:lstStyle/>
          <a:p>
            <a:r>
              <a:rPr lang="it-IT" b="1" dirty="0"/>
              <a:t>grafici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37AA117-EF62-45D3-F0F3-A9FE6329C4C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223010"/>
            <a:ext cx="10767686" cy="4846320"/>
          </a:xfrm>
        </p:spPr>
        <p:txBody>
          <a:bodyPr/>
          <a:lstStyle/>
          <a:p>
            <a:pPr marL="0" indent="0">
              <a:buNone/>
            </a:pPr>
            <a:r>
              <a:rPr lang="it-IT" sz="2800" cap="none" dirty="0">
                <a:solidFill>
                  <a:srgbClr val="00B0F0"/>
                </a:solidFill>
              </a:rPr>
              <a:t>Formattazione del grafico</a:t>
            </a:r>
          </a:p>
          <a:p>
            <a:endParaRPr lang="it-IT" cap="none" dirty="0"/>
          </a:p>
          <a:p>
            <a:r>
              <a:rPr lang="it-IT" sz="2400" cap="none" dirty="0"/>
              <a:t>Stili e colori: Sperimenta con diversi stili e colori per rendere il grafico più attraente.</a:t>
            </a:r>
          </a:p>
          <a:p>
            <a:r>
              <a:rPr lang="it-IT" sz="2400" cap="none" dirty="0"/>
              <a:t>Asse: Modifica le opzioni dell'asse per migliorare la leggibilità.</a:t>
            </a:r>
          </a:p>
          <a:p>
            <a:r>
              <a:rPr lang="it-IT" sz="2400" cap="none" dirty="0"/>
              <a:t>Griglie: Puoi aggiungere o rimuovere linee di griglia secondo necessità.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66580325"/>
      </p:ext>
    </p:extLst>
  </p:cSld>
  <p:clrMapOvr>
    <a:masterClrMapping/>
  </p:clrMapOvr>
</p:sld>
</file>

<file path=ppt/theme/theme1.xml><?xml version="1.0" encoding="utf-8"?>
<a:theme xmlns:a="http://schemas.openxmlformats.org/drawingml/2006/main" name="Goccia">
  <a:themeElements>
    <a:clrScheme name="Goccia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Gocci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occi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TM04033925[[fn=Goccia]]</Template>
  <TotalTime>79236</TotalTime>
  <Words>5252</Words>
  <Application>Microsoft Office PowerPoint</Application>
  <PresentationFormat>Widescreen</PresentationFormat>
  <Paragraphs>700</Paragraphs>
  <Slides>69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69</vt:i4>
      </vt:variant>
    </vt:vector>
  </HeadingPairs>
  <TitlesOfParts>
    <vt:vector size="73" baseType="lpstr">
      <vt:lpstr>Arial</vt:lpstr>
      <vt:lpstr>Calibri</vt:lpstr>
      <vt:lpstr>Tw Cen MT</vt:lpstr>
      <vt:lpstr>Goccia</vt:lpstr>
      <vt:lpstr>Excel  Livello Avanzato</vt:lpstr>
      <vt:lpstr>Piccolo glossario di excel</vt:lpstr>
      <vt:lpstr>Principali ShortCut</vt:lpstr>
      <vt:lpstr>Principali ShortCut</vt:lpstr>
      <vt:lpstr>Raggruppamento Fogli</vt:lpstr>
      <vt:lpstr>Funzioni e Formule di Excel</vt:lpstr>
      <vt:lpstr>Funzioni e Formule di Excel</vt:lpstr>
      <vt:lpstr>Funzioni e Formule di Excel</vt:lpstr>
      <vt:lpstr>Funzioni logiche più comuni Funzione SE</vt:lpstr>
      <vt:lpstr>Esercizio</vt:lpstr>
      <vt:lpstr>Esercizio</vt:lpstr>
      <vt:lpstr>Esercizio</vt:lpstr>
      <vt:lpstr>Funzioni logiche più comuni Funzione e</vt:lpstr>
      <vt:lpstr>Funzioni logiche più comuni Funzione O</vt:lpstr>
      <vt:lpstr>Esercizio</vt:lpstr>
      <vt:lpstr>Esercizio</vt:lpstr>
      <vt:lpstr>Esercizio soluzioNe</vt:lpstr>
      <vt:lpstr>Riassumendo</vt:lpstr>
      <vt:lpstr>Somma di ora - Minuti</vt:lpstr>
      <vt:lpstr>Riferimenti relativi e assoluti in Excel</vt:lpstr>
      <vt:lpstr>Riferimenti relativi e assoluti in Excel</vt:lpstr>
      <vt:lpstr>Riferimenti relativi e assoluti in Excel</vt:lpstr>
      <vt:lpstr>Esercizio</vt:lpstr>
      <vt:lpstr>Introduzione ai formati di dati in Excel</vt:lpstr>
      <vt:lpstr>Tipi di formati di dati principali</vt:lpstr>
      <vt:lpstr>Tipi di formati di dati principali</vt:lpstr>
      <vt:lpstr>Tipi di formati di dati principali</vt:lpstr>
      <vt:lpstr>Tipi di formati di dati principali</vt:lpstr>
      <vt:lpstr>Esercizi</vt:lpstr>
      <vt:lpstr>Funzione ContA.se</vt:lpstr>
      <vt:lpstr>Funzione ContA.se</vt:lpstr>
      <vt:lpstr>Funzione CONTA.PIÙ.SE</vt:lpstr>
      <vt:lpstr>Funzione CONTA.PIÙ.SE</vt:lpstr>
      <vt:lpstr>Funzione CONTA.PIÙ.SE</vt:lpstr>
      <vt:lpstr>Usare Gestione nomi</vt:lpstr>
      <vt:lpstr>Altre funzioni logiche Cerca Verticale</vt:lpstr>
      <vt:lpstr>Funzione RANGO</vt:lpstr>
      <vt:lpstr>Funzione sinistra / destra</vt:lpstr>
      <vt:lpstr>Funzione STRINGA.ESTRAI</vt:lpstr>
      <vt:lpstr>Funzione CONCATENA</vt:lpstr>
      <vt:lpstr>Funzione CONCATENA.PIÙ</vt:lpstr>
      <vt:lpstr>Tabelle in Excel</vt:lpstr>
      <vt:lpstr>Tabelle in Excel</vt:lpstr>
      <vt:lpstr>Tabelle in Excel</vt:lpstr>
      <vt:lpstr>Funzione colleg.ipertestuale</vt:lpstr>
      <vt:lpstr>La Formattazione Condizionale in Excel </vt:lpstr>
      <vt:lpstr>La Formattazione Condizionale in Excel </vt:lpstr>
      <vt:lpstr>La Formattazione Condizionale in Excel </vt:lpstr>
      <vt:lpstr>La Formattazione Condizionale in Excel </vt:lpstr>
      <vt:lpstr>La Formattazione Condizionale in Excel </vt:lpstr>
      <vt:lpstr>Funzione colleg.ipertestuale</vt:lpstr>
      <vt:lpstr>Introduzione a Power Query</vt:lpstr>
      <vt:lpstr>Funzione colleg.ipertestuale</vt:lpstr>
      <vt:lpstr>Perché usare Power Query?</vt:lpstr>
      <vt:lpstr>Come accedere a Power Query?</vt:lpstr>
      <vt:lpstr>Operazioni principali con Power Query</vt:lpstr>
      <vt:lpstr>Flusso di lavoro base</vt:lpstr>
      <vt:lpstr>Tabella Pivot</vt:lpstr>
      <vt:lpstr>Tabella Pivot</vt:lpstr>
      <vt:lpstr>Tabella Pivot</vt:lpstr>
      <vt:lpstr>Tabella Pivot</vt:lpstr>
      <vt:lpstr>Tabella Pivot</vt:lpstr>
      <vt:lpstr>Tabella Pivot</vt:lpstr>
      <vt:lpstr>Tabella Pivot</vt:lpstr>
      <vt:lpstr>Tabella Pivot</vt:lpstr>
      <vt:lpstr>Tabella Pivot</vt:lpstr>
      <vt:lpstr>grafici</vt:lpstr>
      <vt:lpstr>grafici</vt:lpstr>
      <vt:lpstr>grafici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Excel  Livello Avanzato</dc:title>
  <dc:creator>Marco Colussi</dc:creator>
  <cp:lastModifiedBy>Marco Colussi</cp:lastModifiedBy>
  <cp:revision>11</cp:revision>
  <dcterms:created xsi:type="dcterms:W3CDTF">2023-04-13T21:09:18Z</dcterms:created>
  <dcterms:modified xsi:type="dcterms:W3CDTF">2025-05-26T22:07:45Z</dcterms:modified>
</cp:coreProperties>
</file>